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4"/>
  </p:notesMasterIdLst>
  <p:sldIdLst>
    <p:sldId id="256" r:id="rId2"/>
    <p:sldId id="257" r:id="rId3"/>
    <p:sldId id="258" r:id="rId4"/>
    <p:sldId id="259" r:id="rId5"/>
    <p:sldId id="260" r:id="rId6"/>
    <p:sldId id="261" r:id="rId7"/>
    <p:sldId id="279" r:id="rId8"/>
    <p:sldId id="278" r:id="rId9"/>
    <p:sldId id="262" r:id="rId10"/>
    <p:sldId id="263" r:id="rId11"/>
    <p:sldId id="264" r:id="rId12"/>
    <p:sldId id="265" r:id="rId13"/>
    <p:sldId id="276" r:id="rId14"/>
    <p:sldId id="266" r:id="rId15"/>
    <p:sldId id="269" r:id="rId16"/>
    <p:sldId id="270" r:id="rId17"/>
    <p:sldId id="277" r:id="rId18"/>
    <p:sldId id="271" r:id="rId19"/>
    <p:sldId id="272" r:id="rId20"/>
    <p:sldId id="273" r:id="rId21"/>
    <p:sldId id="274" r:id="rId22"/>
    <p:sldId id="275"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A"/>
    <a:srgbClr val="BBB8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7" autoAdjust="0"/>
    <p:restoredTop sz="94660"/>
  </p:normalViewPr>
  <p:slideViewPr>
    <p:cSldViewPr snapToGrid="0">
      <p:cViewPr varScale="1">
        <p:scale>
          <a:sx n="73" d="100"/>
          <a:sy n="73" d="100"/>
        </p:scale>
        <p:origin x="58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6C212-9D1E-479D-9416-EBF9388313AF}" type="datetimeFigureOut">
              <a:rPr lang="en-AU" smtClean="0"/>
              <a:t>4/08/2024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EE4362-28F4-4FDD-A7A7-BF6909E12837}" type="slidenum">
              <a:rPr lang="en-AU" smtClean="0"/>
              <a:t>‹#›</a:t>
            </a:fld>
            <a:endParaRPr lang="en-AU"/>
          </a:p>
        </p:txBody>
      </p:sp>
    </p:spTree>
    <p:extLst>
      <p:ext uri="{BB962C8B-B14F-4D97-AF65-F5344CB8AC3E}">
        <p14:creationId xmlns:p14="http://schemas.microsoft.com/office/powerpoint/2010/main" val="520940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0EE4362-28F4-4FDD-A7A7-BF6909E12837}" type="slidenum">
              <a:rPr lang="en-AU" smtClean="0"/>
              <a:t>1</a:t>
            </a:fld>
            <a:endParaRPr lang="en-AU"/>
          </a:p>
        </p:txBody>
      </p:sp>
    </p:spTree>
    <p:extLst>
      <p:ext uri="{BB962C8B-B14F-4D97-AF65-F5344CB8AC3E}">
        <p14:creationId xmlns:p14="http://schemas.microsoft.com/office/powerpoint/2010/main" val="469627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0EE4362-28F4-4FDD-A7A7-BF6909E12837}" type="slidenum">
              <a:rPr lang="en-AU" smtClean="0"/>
              <a:t>3</a:t>
            </a:fld>
            <a:endParaRPr lang="en-AU"/>
          </a:p>
        </p:txBody>
      </p:sp>
    </p:spTree>
    <p:extLst>
      <p:ext uri="{BB962C8B-B14F-4D97-AF65-F5344CB8AC3E}">
        <p14:creationId xmlns:p14="http://schemas.microsoft.com/office/powerpoint/2010/main" val="1159871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0EE4362-28F4-4FDD-A7A7-BF6909E12837}" type="slidenum">
              <a:rPr lang="en-AU" smtClean="0"/>
              <a:t>6</a:t>
            </a:fld>
            <a:endParaRPr lang="en-AU"/>
          </a:p>
        </p:txBody>
      </p:sp>
    </p:spTree>
    <p:extLst>
      <p:ext uri="{BB962C8B-B14F-4D97-AF65-F5344CB8AC3E}">
        <p14:creationId xmlns:p14="http://schemas.microsoft.com/office/powerpoint/2010/main" val="4002960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0EE4362-28F4-4FDD-A7A7-BF6909E12837}" type="slidenum">
              <a:rPr lang="en-AU" smtClean="0"/>
              <a:t>7</a:t>
            </a:fld>
            <a:endParaRPr lang="en-AU"/>
          </a:p>
        </p:txBody>
      </p:sp>
    </p:spTree>
    <p:extLst>
      <p:ext uri="{BB962C8B-B14F-4D97-AF65-F5344CB8AC3E}">
        <p14:creationId xmlns:p14="http://schemas.microsoft.com/office/powerpoint/2010/main" val="1457372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0EE4362-28F4-4FDD-A7A7-BF6909E12837}" type="slidenum">
              <a:rPr lang="en-AU" smtClean="0"/>
              <a:t>11</a:t>
            </a:fld>
            <a:endParaRPr lang="en-AU"/>
          </a:p>
        </p:txBody>
      </p:sp>
    </p:spTree>
    <p:extLst>
      <p:ext uri="{BB962C8B-B14F-4D97-AF65-F5344CB8AC3E}">
        <p14:creationId xmlns:p14="http://schemas.microsoft.com/office/powerpoint/2010/main" val="312366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0EE4362-28F4-4FDD-A7A7-BF6909E12837}" type="slidenum">
              <a:rPr lang="en-AU" smtClean="0"/>
              <a:t>12</a:t>
            </a:fld>
            <a:endParaRPr lang="en-AU"/>
          </a:p>
        </p:txBody>
      </p:sp>
    </p:spTree>
    <p:extLst>
      <p:ext uri="{BB962C8B-B14F-4D97-AF65-F5344CB8AC3E}">
        <p14:creationId xmlns:p14="http://schemas.microsoft.com/office/powerpoint/2010/main" val="2061536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0EE4362-28F4-4FDD-A7A7-BF6909E12837}" type="slidenum">
              <a:rPr lang="en-AU" smtClean="0"/>
              <a:t>19</a:t>
            </a:fld>
            <a:endParaRPr lang="en-AU"/>
          </a:p>
        </p:txBody>
      </p:sp>
    </p:spTree>
    <p:extLst>
      <p:ext uri="{BB962C8B-B14F-4D97-AF65-F5344CB8AC3E}">
        <p14:creationId xmlns:p14="http://schemas.microsoft.com/office/powerpoint/2010/main" val="4175839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0EE4362-28F4-4FDD-A7A7-BF6909E12837}" type="slidenum">
              <a:rPr lang="en-AU" smtClean="0"/>
              <a:t>20</a:t>
            </a:fld>
            <a:endParaRPr lang="en-AU"/>
          </a:p>
        </p:txBody>
      </p:sp>
    </p:spTree>
    <p:extLst>
      <p:ext uri="{BB962C8B-B14F-4D97-AF65-F5344CB8AC3E}">
        <p14:creationId xmlns:p14="http://schemas.microsoft.com/office/powerpoint/2010/main" val="2003422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A6D37F49-0CF8-4494-AC3F-2F0E3C02D6FB}" type="datetimeFigureOut">
              <a:rPr lang="en-AU" smtClean="0"/>
              <a:t>4/08/2024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A16E078-D5E2-46E0-A4DD-E3190199CC56}" type="slidenum">
              <a:rPr lang="en-AU" smtClean="0"/>
              <a:t>‹#›</a:t>
            </a:fld>
            <a:endParaRPr lang="en-AU"/>
          </a:p>
        </p:txBody>
      </p:sp>
    </p:spTree>
    <p:extLst>
      <p:ext uri="{BB962C8B-B14F-4D97-AF65-F5344CB8AC3E}">
        <p14:creationId xmlns:p14="http://schemas.microsoft.com/office/powerpoint/2010/main" val="3662660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6D37F49-0CF8-4494-AC3F-2F0E3C02D6FB}" type="datetimeFigureOut">
              <a:rPr lang="en-AU" smtClean="0"/>
              <a:t>4/08/2024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A16E078-D5E2-46E0-A4DD-E3190199CC56}" type="slidenum">
              <a:rPr lang="en-AU" smtClean="0"/>
              <a:t>‹#›</a:t>
            </a:fld>
            <a:endParaRPr lang="en-AU"/>
          </a:p>
        </p:txBody>
      </p:sp>
    </p:spTree>
    <p:extLst>
      <p:ext uri="{BB962C8B-B14F-4D97-AF65-F5344CB8AC3E}">
        <p14:creationId xmlns:p14="http://schemas.microsoft.com/office/powerpoint/2010/main" val="153633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6D37F49-0CF8-4494-AC3F-2F0E3C02D6FB}" type="datetimeFigureOut">
              <a:rPr lang="en-AU" smtClean="0"/>
              <a:t>4/08/2024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A16E078-D5E2-46E0-A4DD-E3190199CC56}" type="slidenum">
              <a:rPr lang="en-AU" smtClean="0"/>
              <a:t>‹#›</a:t>
            </a:fld>
            <a:endParaRPr lang="en-AU"/>
          </a:p>
        </p:txBody>
      </p:sp>
    </p:spTree>
    <p:extLst>
      <p:ext uri="{BB962C8B-B14F-4D97-AF65-F5344CB8AC3E}">
        <p14:creationId xmlns:p14="http://schemas.microsoft.com/office/powerpoint/2010/main" val="2147068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6D37F49-0CF8-4494-AC3F-2F0E3C02D6FB}" type="datetimeFigureOut">
              <a:rPr lang="en-AU" smtClean="0"/>
              <a:t>4/08/2024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A16E078-D5E2-46E0-A4DD-E3190199CC56}" type="slidenum">
              <a:rPr lang="en-AU" smtClean="0"/>
              <a:t>‹#›</a:t>
            </a:fld>
            <a:endParaRPr lang="en-AU"/>
          </a:p>
        </p:txBody>
      </p:sp>
    </p:spTree>
    <p:extLst>
      <p:ext uri="{BB962C8B-B14F-4D97-AF65-F5344CB8AC3E}">
        <p14:creationId xmlns:p14="http://schemas.microsoft.com/office/powerpoint/2010/main" val="3549682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6D37F49-0CF8-4494-AC3F-2F0E3C02D6FB}" type="datetimeFigureOut">
              <a:rPr lang="en-AU" smtClean="0"/>
              <a:t>4/08/2024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A16E078-D5E2-46E0-A4DD-E3190199CC56}" type="slidenum">
              <a:rPr lang="en-AU" smtClean="0"/>
              <a:t>‹#›</a:t>
            </a:fld>
            <a:endParaRPr lang="en-AU"/>
          </a:p>
        </p:txBody>
      </p:sp>
    </p:spTree>
    <p:extLst>
      <p:ext uri="{BB962C8B-B14F-4D97-AF65-F5344CB8AC3E}">
        <p14:creationId xmlns:p14="http://schemas.microsoft.com/office/powerpoint/2010/main" val="3811422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A6D37F49-0CF8-4494-AC3F-2F0E3C02D6FB}" type="datetimeFigureOut">
              <a:rPr lang="en-AU" smtClean="0"/>
              <a:t>4/08/2024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A16E078-D5E2-46E0-A4DD-E3190199CC56}" type="slidenum">
              <a:rPr lang="en-AU" smtClean="0"/>
              <a:t>‹#›</a:t>
            </a:fld>
            <a:endParaRPr lang="en-AU"/>
          </a:p>
        </p:txBody>
      </p:sp>
    </p:spTree>
    <p:extLst>
      <p:ext uri="{BB962C8B-B14F-4D97-AF65-F5344CB8AC3E}">
        <p14:creationId xmlns:p14="http://schemas.microsoft.com/office/powerpoint/2010/main" val="369599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6D37F49-0CF8-4494-AC3F-2F0E3C02D6FB}" type="datetimeFigureOut">
              <a:rPr lang="en-AU" smtClean="0"/>
              <a:t>4/08/2024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A16E078-D5E2-46E0-A4DD-E3190199CC56}" type="slidenum">
              <a:rPr lang="en-AU" smtClean="0"/>
              <a:t>‹#›</a:t>
            </a:fld>
            <a:endParaRPr lang="en-AU"/>
          </a:p>
        </p:txBody>
      </p:sp>
    </p:spTree>
    <p:extLst>
      <p:ext uri="{BB962C8B-B14F-4D97-AF65-F5344CB8AC3E}">
        <p14:creationId xmlns:p14="http://schemas.microsoft.com/office/powerpoint/2010/main" val="2465508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A6D37F49-0CF8-4494-AC3F-2F0E3C02D6FB}" type="datetimeFigureOut">
              <a:rPr lang="en-AU" smtClean="0"/>
              <a:t>4/08/2024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A16E078-D5E2-46E0-A4DD-E3190199CC56}" type="slidenum">
              <a:rPr lang="en-AU" smtClean="0"/>
              <a:t>‹#›</a:t>
            </a:fld>
            <a:endParaRPr lang="en-AU"/>
          </a:p>
        </p:txBody>
      </p:sp>
    </p:spTree>
    <p:extLst>
      <p:ext uri="{BB962C8B-B14F-4D97-AF65-F5344CB8AC3E}">
        <p14:creationId xmlns:p14="http://schemas.microsoft.com/office/powerpoint/2010/main" val="254355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D37F49-0CF8-4494-AC3F-2F0E3C02D6FB}" type="datetimeFigureOut">
              <a:rPr lang="en-AU" smtClean="0"/>
              <a:t>4/08/2024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A16E078-D5E2-46E0-A4DD-E3190199CC56}" type="slidenum">
              <a:rPr lang="en-AU" smtClean="0"/>
              <a:t>‹#›</a:t>
            </a:fld>
            <a:endParaRPr lang="en-AU"/>
          </a:p>
        </p:txBody>
      </p:sp>
    </p:spTree>
    <p:extLst>
      <p:ext uri="{BB962C8B-B14F-4D97-AF65-F5344CB8AC3E}">
        <p14:creationId xmlns:p14="http://schemas.microsoft.com/office/powerpoint/2010/main" val="2298874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6D37F49-0CF8-4494-AC3F-2F0E3C02D6FB}" type="datetimeFigureOut">
              <a:rPr lang="en-AU" smtClean="0"/>
              <a:t>4/08/2024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A16E078-D5E2-46E0-A4DD-E3190199CC56}" type="slidenum">
              <a:rPr lang="en-AU" smtClean="0"/>
              <a:t>‹#›</a:t>
            </a:fld>
            <a:endParaRPr lang="en-AU"/>
          </a:p>
        </p:txBody>
      </p:sp>
    </p:spTree>
    <p:extLst>
      <p:ext uri="{BB962C8B-B14F-4D97-AF65-F5344CB8AC3E}">
        <p14:creationId xmlns:p14="http://schemas.microsoft.com/office/powerpoint/2010/main" val="3273671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A6D37F49-0CF8-4494-AC3F-2F0E3C02D6FB}" type="datetimeFigureOut">
              <a:rPr lang="en-AU" smtClean="0"/>
              <a:t>4/08/2024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A16E078-D5E2-46E0-A4DD-E3190199CC56}" type="slidenum">
              <a:rPr lang="en-AU" smtClean="0"/>
              <a:t>‹#›</a:t>
            </a:fld>
            <a:endParaRPr lang="en-AU"/>
          </a:p>
        </p:txBody>
      </p:sp>
    </p:spTree>
    <p:extLst>
      <p:ext uri="{BB962C8B-B14F-4D97-AF65-F5344CB8AC3E}">
        <p14:creationId xmlns:p14="http://schemas.microsoft.com/office/powerpoint/2010/main" val="878190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D37F49-0CF8-4494-AC3F-2F0E3C02D6FB}" type="datetimeFigureOut">
              <a:rPr lang="en-AU" smtClean="0"/>
              <a:t>4/08/2024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16E078-D5E2-46E0-A4DD-E3190199CC56}" type="slidenum">
              <a:rPr lang="en-AU" smtClean="0"/>
              <a:t>‹#›</a:t>
            </a:fld>
            <a:endParaRPr lang="en-AU"/>
          </a:p>
        </p:txBody>
      </p:sp>
    </p:spTree>
    <p:extLst>
      <p:ext uri="{BB962C8B-B14F-4D97-AF65-F5344CB8AC3E}">
        <p14:creationId xmlns:p14="http://schemas.microsoft.com/office/powerpoint/2010/main" val="352400512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9B0D-F50B-9B7A-53BD-36435C17C07A}"/>
              </a:ext>
            </a:extLst>
          </p:cNvPr>
          <p:cNvSpPr>
            <a:spLocks noGrp="1"/>
          </p:cNvSpPr>
          <p:nvPr>
            <p:ph type="ctrTitle"/>
          </p:nvPr>
        </p:nvSpPr>
        <p:spPr>
          <a:xfrm>
            <a:off x="1524000" y="525781"/>
            <a:ext cx="9144000" cy="1085849"/>
          </a:xfrm>
        </p:spPr>
        <p:txBody>
          <a:bodyPr>
            <a:normAutofit/>
          </a:bodyPr>
          <a:lstStyle/>
          <a:p>
            <a:r>
              <a:rPr lang="en-AU" sz="2000" dirty="0">
                <a:solidFill>
                  <a:schemeClr val="bg1"/>
                </a:solidFill>
                <a:latin typeface="Californian FB" panose="0207040306080B030204" pitchFamily="18" charset="0"/>
              </a:rPr>
              <a:t>SMART Ritual Abuse and Mind Control Online Conference</a:t>
            </a:r>
            <a:br>
              <a:rPr lang="en-AU" sz="2000" dirty="0">
                <a:solidFill>
                  <a:schemeClr val="bg1"/>
                </a:solidFill>
                <a:latin typeface="Californian FB" panose="0207040306080B030204" pitchFamily="18" charset="0"/>
              </a:rPr>
            </a:br>
            <a:r>
              <a:rPr lang="en-AU" sz="2000" dirty="0">
                <a:solidFill>
                  <a:schemeClr val="bg1"/>
                </a:solidFill>
                <a:latin typeface="Californian FB" panose="0207040306080B030204" pitchFamily="18" charset="0"/>
              </a:rPr>
              <a:t>August 10-11, 2024 </a:t>
            </a:r>
            <a:br>
              <a:rPr lang="en-AU" sz="2700" dirty="0">
                <a:latin typeface="Californian FB" panose="0207040306080B030204" pitchFamily="18" charset="0"/>
              </a:rPr>
            </a:br>
            <a:endParaRPr lang="en-AU" sz="2700" dirty="0">
              <a:latin typeface="Californian FB" panose="0207040306080B030204" pitchFamily="18" charset="0"/>
            </a:endParaRPr>
          </a:p>
        </p:txBody>
      </p:sp>
      <p:sp>
        <p:nvSpPr>
          <p:cNvPr id="3" name="Subtitle 2">
            <a:extLst>
              <a:ext uri="{FF2B5EF4-FFF2-40B4-BE49-F238E27FC236}">
                <a16:creationId xmlns:a16="http://schemas.microsoft.com/office/drawing/2014/main" id="{C98D9829-4413-1D09-9D10-948C8168E58A}"/>
              </a:ext>
            </a:extLst>
          </p:cNvPr>
          <p:cNvSpPr>
            <a:spLocks noGrp="1"/>
          </p:cNvSpPr>
          <p:nvPr>
            <p:ph type="subTitle" idx="1"/>
          </p:nvPr>
        </p:nvSpPr>
        <p:spPr>
          <a:xfrm>
            <a:off x="1524000" y="1820786"/>
            <a:ext cx="9144000" cy="5037214"/>
          </a:xfrm>
        </p:spPr>
        <p:txBody>
          <a:bodyPr>
            <a:normAutofit fontScale="92500"/>
          </a:bodyPr>
          <a:lstStyle/>
          <a:p>
            <a:r>
              <a:rPr lang="en-AU" sz="3400" b="1" dirty="0">
                <a:solidFill>
                  <a:schemeClr val="bg1"/>
                </a:solidFill>
                <a:latin typeface="Californian FB" panose="0207040306080B030204" pitchFamily="18" charset="0"/>
              </a:rPr>
              <a:t>TRACES OF MASONIC RITUAL ABUSE IN</a:t>
            </a:r>
          </a:p>
          <a:p>
            <a:r>
              <a:rPr lang="en-AU" sz="3400" b="1" dirty="0">
                <a:solidFill>
                  <a:schemeClr val="bg1"/>
                </a:solidFill>
                <a:latin typeface="Californian FB" panose="0207040306080B030204" pitchFamily="18" charset="0"/>
              </a:rPr>
              <a:t>CARL JUNG’S </a:t>
            </a:r>
            <a:r>
              <a:rPr lang="en-AU" sz="3400" b="1" i="1" dirty="0">
                <a:solidFill>
                  <a:schemeClr val="bg1"/>
                </a:solidFill>
                <a:latin typeface="Californian FB" panose="0207040306080B030204" pitchFamily="18" charset="0"/>
              </a:rPr>
              <a:t>RED BOOK </a:t>
            </a:r>
            <a:r>
              <a:rPr lang="en-AU" sz="3400" b="1" dirty="0">
                <a:solidFill>
                  <a:schemeClr val="bg1"/>
                </a:solidFill>
                <a:latin typeface="Californian FB" panose="0207040306080B030204" pitchFamily="18" charset="0"/>
              </a:rPr>
              <a:t>AND </a:t>
            </a:r>
            <a:r>
              <a:rPr lang="en-AU" sz="3400" b="1" i="1" dirty="0">
                <a:solidFill>
                  <a:schemeClr val="bg1"/>
                </a:solidFill>
                <a:latin typeface="Californian FB" panose="0207040306080B030204" pitchFamily="18" charset="0"/>
              </a:rPr>
              <a:t>BLACK BOOKS </a:t>
            </a:r>
          </a:p>
          <a:p>
            <a:endParaRPr lang="en-AU" sz="2000" dirty="0">
              <a:latin typeface="Californian FB" panose="0207040306080B030204" pitchFamily="18" charset="0"/>
            </a:endParaRPr>
          </a:p>
          <a:p>
            <a:endParaRPr lang="en-AU" sz="2000" dirty="0">
              <a:latin typeface="Californian FB" panose="0207040306080B030204" pitchFamily="18" charset="0"/>
            </a:endParaRPr>
          </a:p>
          <a:p>
            <a:endParaRPr lang="en-US" sz="2000" dirty="0">
              <a:ln>
                <a:noFill/>
              </a:ln>
              <a:solidFill>
                <a:srgbClr val="000000"/>
              </a:solidFill>
              <a:effectLst/>
              <a:latin typeface="Californian FB" panose="0207040306080B030204" pitchFamily="18" charset="0"/>
              <a:ea typeface="Arial Unicode MS"/>
              <a:cs typeface="Arial Unicode MS"/>
            </a:endParaRPr>
          </a:p>
          <a:p>
            <a:endParaRPr lang="en-US" dirty="0">
              <a:ln>
                <a:noFill/>
              </a:ln>
              <a:solidFill>
                <a:schemeClr val="bg1"/>
              </a:solidFill>
              <a:effectLst/>
              <a:latin typeface="Californian FB" panose="0207040306080B030204" pitchFamily="18" charset="0"/>
              <a:ea typeface="Arial Unicode MS"/>
              <a:cs typeface="Arial Unicode MS"/>
            </a:endParaRPr>
          </a:p>
          <a:p>
            <a:r>
              <a:rPr lang="en-AU" sz="2400" dirty="0">
                <a:solidFill>
                  <a:schemeClr val="bg1"/>
                </a:solidFill>
                <a:latin typeface="Californian FB" panose="0207040306080B030204" pitchFamily="18" charset="0"/>
              </a:rPr>
              <a:t>Dr Lynn Brunet</a:t>
            </a:r>
          </a:p>
          <a:p>
            <a:endParaRPr lang="en-US" dirty="0">
              <a:ln>
                <a:noFill/>
              </a:ln>
              <a:solidFill>
                <a:schemeClr val="bg1"/>
              </a:solidFill>
              <a:effectLst/>
              <a:latin typeface="Californian FB" panose="0207040306080B030204" pitchFamily="18" charset="0"/>
              <a:ea typeface="Arial Unicode MS"/>
              <a:cs typeface="Arial Unicode MS"/>
            </a:endParaRPr>
          </a:p>
          <a:p>
            <a:endParaRPr lang="en-US" dirty="0">
              <a:ln>
                <a:noFill/>
              </a:ln>
              <a:solidFill>
                <a:schemeClr val="bg1"/>
              </a:solidFill>
              <a:effectLst/>
              <a:latin typeface="Californian FB" panose="0207040306080B030204" pitchFamily="18" charset="0"/>
              <a:ea typeface="Arial Unicode MS"/>
              <a:cs typeface="Arial Unicode MS"/>
            </a:endParaRPr>
          </a:p>
          <a:p>
            <a:r>
              <a:rPr lang="en-US" dirty="0">
                <a:solidFill>
                  <a:schemeClr val="bg1"/>
                </a:solidFill>
                <a:latin typeface="Californian FB" panose="0207040306080B030204" pitchFamily="18" charset="0"/>
                <a:ea typeface="Arial Unicode MS"/>
                <a:cs typeface="Arial Unicode MS"/>
              </a:rPr>
              <a:t>“</a:t>
            </a:r>
            <a:r>
              <a:rPr lang="en-US" dirty="0">
                <a:ln>
                  <a:noFill/>
                </a:ln>
                <a:solidFill>
                  <a:schemeClr val="bg1"/>
                </a:solidFill>
                <a:effectLst/>
                <a:latin typeface="Californian FB" panose="0207040306080B030204" pitchFamily="18" charset="0"/>
                <a:ea typeface="Arial Unicode MS"/>
                <a:cs typeface="Arial Unicode MS"/>
              </a:rPr>
              <a:t>I got into the dark, and I groped along my path.”</a:t>
            </a:r>
          </a:p>
          <a:p>
            <a:r>
              <a:rPr lang="en-US" sz="2000" dirty="0">
                <a:ln>
                  <a:noFill/>
                </a:ln>
                <a:solidFill>
                  <a:schemeClr val="bg1"/>
                </a:solidFill>
                <a:effectLst/>
                <a:latin typeface="Californian FB" panose="0207040306080B030204" pitchFamily="18" charset="0"/>
                <a:ea typeface="Arial Unicode MS"/>
                <a:cs typeface="Arial Unicode MS"/>
              </a:rPr>
              <a:t> </a:t>
            </a:r>
            <a:r>
              <a:rPr lang="en-US" sz="2200" dirty="0">
                <a:ln>
                  <a:noFill/>
                </a:ln>
                <a:solidFill>
                  <a:schemeClr val="bg1"/>
                </a:solidFill>
                <a:effectLst/>
                <a:latin typeface="Californian FB" panose="0207040306080B030204" pitchFamily="18" charset="0"/>
                <a:ea typeface="Arial Unicode MS"/>
                <a:cs typeface="Arial Unicode MS"/>
              </a:rPr>
              <a:t>(C. G. Jung, </a:t>
            </a:r>
            <a:r>
              <a:rPr lang="en-US" sz="2200" i="1" dirty="0">
                <a:ln>
                  <a:noFill/>
                </a:ln>
                <a:solidFill>
                  <a:schemeClr val="bg1"/>
                </a:solidFill>
                <a:effectLst/>
                <a:latin typeface="Californian FB" panose="0207040306080B030204" pitchFamily="18" charset="0"/>
                <a:ea typeface="Arial Unicode MS"/>
                <a:cs typeface="Arial Unicode MS"/>
              </a:rPr>
              <a:t>Black Book 2</a:t>
            </a:r>
            <a:r>
              <a:rPr lang="en-US" sz="2200" dirty="0">
                <a:ln>
                  <a:noFill/>
                </a:ln>
                <a:solidFill>
                  <a:schemeClr val="bg1"/>
                </a:solidFill>
                <a:effectLst/>
                <a:latin typeface="Californian FB" panose="0207040306080B030204" pitchFamily="18" charset="0"/>
                <a:ea typeface="Arial Unicode MS"/>
                <a:cs typeface="Arial Unicode MS"/>
              </a:rPr>
              <a:t>, p. 149)</a:t>
            </a:r>
            <a:endParaRPr lang="en-AU" sz="2200" dirty="0">
              <a:ln>
                <a:noFill/>
              </a:ln>
              <a:solidFill>
                <a:schemeClr val="bg1"/>
              </a:solidFill>
              <a:effectLst/>
              <a:latin typeface="Californian FB" panose="0207040306080B030204" pitchFamily="18" charset="0"/>
              <a:ea typeface="Arial Unicode MS"/>
              <a:cs typeface="Arial Unicode MS"/>
            </a:endParaRPr>
          </a:p>
          <a:p>
            <a:endParaRPr lang="en-AU" sz="2000" dirty="0">
              <a:latin typeface="Californian FB" panose="0207040306080B030204" pitchFamily="18" charset="0"/>
            </a:endParaRPr>
          </a:p>
        </p:txBody>
      </p:sp>
    </p:spTree>
    <p:extLst>
      <p:ext uri="{BB962C8B-B14F-4D97-AF65-F5344CB8AC3E}">
        <p14:creationId xmlns:p14="http://schemas.microsoft.com/office/powerpoint/2010/main" val="906902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AD3F-0767-C13F-4C9E-738277E1FA93}"/>
              </a:ext>
            </a:extLst>
          </p:cNvPr>
          <p:cNvSpPr>
            <a:spLocks noGrp="1"/>
          </p:cNvSpPr>
          <p:nvPr>
            <p:ph type="title"/>
          </p:nvPr>
        </p:nvSpPr>
        <p:spPr>
          <a:xfrm>
            <a:off x="1359815" y="698064"/>
            <a:ext cx="9472370" cy="1325563"/>
          </a:xfrm>
        </p:spPr>
        <p:txBody>
          <a:bodyPr>
            <a:normAutofit/>
          </a:bodyPr>
          <a:lstStyle/>
          <a:p>
            <a:r>
              <a:rPr lang="en-AU" sz="3200" dirty="0">
                <a:latin typeface="Times New Roman" panose="02020603050405020304" pitchFamily="18" charset="0"/>
                <a:cs typeface="Times New Roman" panose="02020603050405020304" pitchFamily="18" charset="0"/>
              </a:rPr>
              <a:t>“All this is Mithraic symbolism from beginning to end.”</a:t>
            </a:r>
          </a:p>
        </p:txBody>
      </p:sp>
      <p:sp>
        <p:nvSpPr>
          <p:cNvPr id="3" name="Content Placeholder 2">
            <a:extLst>
              <a:ext uri="{FF2B5EF4-FFF2-40B4-BE49-F238E27FC236}">
                <a16:creationId xmlns:a16="http://schemas.microsoft.com/office/drawing/2014/main" id="{A0D2225E-F03B-76E8-933E-BFC093ED8BC1}"/>
              </a:ext>
            </a:extLst>
          </p:cNvPr>
          <p:cNvSpPr>
            <a:spLocks noGrp="1"/>
          </p:cNvSpPr>
          <p:nvPr>
            <p:ph idx="1"/>
          </p:nvPr>
        </p:nvSpPr>
        <p:spPr>
          <a:xfrm>
            <a:off x="692988" y="3207306"/>
            <a:ext cx="6499860" cy="2561114"/>
          </a:xfrm>
        </p:spPr>
        <p:txBody>
          <a:bodyPr/>
          <a:lstStyle/>
          <a:p>
            <a:r>
              <a:rPr lang="en-AU" dirty="0">
                <a:latin typeface="Times New Roman" panose="02020603050405020304" pitchFamily="18" charset="0"/>
                <a:cs typeface="Times New Roman" panose="02020603050405020304" pitchFamily="18" charset="0"/>
              </a:rPr>
              <a:t>Birth of the god Mithras in Jung’s soul</a:t>
            </a:r>
          </a:p>
          <a:p>
            <a:r>
              <a:rPr lang="en-AU" dirty="0">
                <a:latin typeface="Times New Roman" panose="02020603050405020304" pitchFamily="18" charset="0"/>
                <a:cs typeface="Times New Roman" panose="02020603050405020304" pitchFamily="18" charset="0"/>
              </a:rPr>
              <a:t>Sage of Mithras degree</a:t>
            </a:r>
          </a:p>
          <a:p>
            <a:r>
              <a:rPr lang="en-AU" dirty="0">
                <a:latin typeface="Times New Roman" panose="02020603050405020304" pitchFamily="18" charset="0"/>
                <a:cs typeface="Times New Roman" panose="02020603050405020304" pitchFamily="18" charset="0"/>
              </a:rPr>
              <a:t>Children of the male sex thought to have been initiated long before they reached maturity</a:t>
            </a:r>
          </a:p>
        </p:txBody>
      </p:sp>
      <p:pic>
        <p:nvPicPr>
          <p:cNvPr id="7" name="Picture 6" descr="A snake against a black background">
            <a:extLst>
              <a:ext uri="{FF2B5EF4-FFF2-40B4-BE49-F238E27FC236}">
                <a16:creationId xmlns:a16="http://schemas.microsoft.com/office/drawing/2014/main" id="{5075BB86-95A2-2DDE-8068-13282C627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6365" y="2956640"/>
            <a:ext cx="5606860" cy="4114800"/>
          </a:xfrm>
          <a:prstGeom prst="rect">
            <a:avLst/>
          </a:prstGeom>
          <a:effectLst>
            <a:softEdge rad="635000"/>
          </a:effectLst>
        </p:spPr>
      </p:pic>
      <p:pic>
        <p:nvPicPr>
          <p:cNvPr id="5" name="Picture 4" descr="Majestic lion in golden grass">
            <a:extLst>
              <a:ext uri="{FF2B5EF4-FFF2-40B4-BE49-F238E27FC236}">
                <a16:creationId xmlns:a16="http://schemas.microsoft.com/office/drawing/2014/main" id="{60DA09D5-624F-E29F-A613-3C5DAD177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2487" y="3207306"/>
            <a:ext cx="3842609" cy="2561114"/>
          </a:xfrm>
          <a:prstGeom prst="rect">
            <a:avLst/>
          </a:prstGeom>
          <a:effectLst>
            <a:softEdge rad="635000"/>
          </a:effectLst>
        </p:spPr>
      </p:pic>
      <p:sp>
        <p:nvSpPr>
          <p:cNvPr id="10" name="TextBox 9">
            <a:extLst>
              <a:ext uri="{FF2B5EF4-FFF2-40B4-BE49-F238E27FC236}">
                <a16:creationId xmlns:a16="http://schemas.microsoft.com/office/drawing/2014/main" id="{2B040F08-A965-5FA3-1E28-7B7D80753A63}"/>
              </a:ext>
            </a:extLst>
          </p:cNvPr>
          <p:cNvSpPr txBox="1"/>
          <p:nvPr/>
        </p:nvSpPr>
        <p:spPr>
          <a:xfrm>
            <a:off x="4935007" y="1769666"/>
            <a:ext cx="5394960" cy="369332"/>
          </a:xfrm>
          <a:prstGeom prst="rect">
            <a:avLst/>
          </a:prstGeom>
          <a:noFill/>
        </p:spPr>
        <p:txBody>
          <a:bodyPr wrap="square" rtlCol="0">
            <a:spAutoFit/>
          </a:bodyPr>
          <a:lstStyle/>
          <a:p>
            <a:r>
              <a:rPr lang="en-AU" dirty="0">
                <a:latin typeface="Times New Roman" panose="02020603050405020304" pitchFamily="18" charset="0"/>
                <a:cs typeface="Times New Roman" panose="02020603050405020304" pitchFamily="18" charset="0"/>
              </a:rPr>
              <a:t>Jung, </a:t>
            </a:r>
            <a:r>
              <a:rPr lang="en-AU" i="1" dirty="0">
                <a:latin typeface="Times New Roman" panose="02020603050405020304" pitchFamily="18" charset="0"/>
                <a:cs typeface="Times New Roman" panose="02020603050405020304" pitchFamily="18" charset="0"/>
              </a:rPr>
              <a:t>The Red Book, Reader’s Edition</a:t>
            </a:r>
            <a:r>
              <a:rPr lang="en-AU" dirty="0">
                <a:latin typeface="Times New Roman" panose="02020603050405020304" pitchFamily="18" charset="0"/>
                <a:cs typeface="Times New Roman" panose="02020603050405020304" pitchFamily="18" charset="0"/>
              </a:rPr>
              <a:t>, p. 197, note 211</a:t>
            </a:r>
          </a:p>
        </p:txBody>
      </p:sp>
    </p:spTree>
    <p:extLst>
      <p:ext uri="{BB962C8B-B14F-4D97-AF65-F5344CB8AC3E}">
        <p14:creationId xmlns:p14="http://schemas.microsoft.com/office/powerpoint/2010/main" val="4011705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CF750-F353-4111-EE4A-5FBB53590A34}"/>
              </a:ext>
            </a:extLst>
          </p:cNvPr>
          <p:cNvSpPr>
            <a:spLocks noGrp="1"/>
          </p:cNvSpPr>
          <p:nvPr>
            <p:ph idx="1"/>
          </p:nvPr>
        </p:nvSpPr>
        <p:spPr>
          <a:xfrm>
            <a:off x="792954" y="1868740"/>
            <a:ext cx="6638450" cy="3663692"/>
          </a:xfrm>
        </p:spPr>
        <p:txBody>
          <a:bodyPr/>
          <a:lstStyle/>
          <a:p>
            <a:pPr marL="0" indent="0" algn="just">
              <a:buNone/>
            </a:pPr>
            <a:r>
              <a:rPr lang="en-AU"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I perish on a dung heap, while peaceful chickens cackle around me</a:t>
            </a:r>
            <a:r>
              <a:rPr lang="en-AU" sz="2400"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AU"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mindlessly laying their eggs. A dog passes, lifts his leg over me, and trots off calmly. I curse the hour of my birth seven times, and if I do not choose to kill myself on the spot, I prepare to experience the hour of my second birth</a:t>
            </a:r>
            <a:r>
              <a:rPr lang="en-AU" sz="2400"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AU"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For three nights I was assaulted by the horrors of birth. On the third night, junglelike laughter pealed forth … Then life began to stir again.”</a:t>
            </a:r>
            <a:endParaRPr lang="en-AU" dirty="0"/>
          </a:p>
        </p:txBody>
      </p:sp>
      <p:pic>
        <p:nvPicPr>
          <p:cNvPr id="5" name="Picture 4">
            <a:extLst>
              <a:ext uri="{FF2B5EF4-FFF2-40B4-BE49-F238E27FC236}">
                <a16:creationId xmlns:a16="http://schemas.microsoft.com/office/drawing/2014/main" id="{C77CC6B2-1D40-D4C3-779F-A6C6348C9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694" y="1248250"/>
            <a:ext cx="3572352" cy="5443583"/>
          </a:xfrm>
          <a:prstGeom prst="rect">
            <a:avLst/>
          </a:prstGeom>
          <a:solidFill>
            <a:schemeClr val="accent1">
              <a:lumMod val="75000"/>
            </a:schemeClr>
          </a:solidFill>
          <a:effectLst>
            <a:softEdge rad="635000"/>
          </a:effectLst>
        </p:spPr>
      </p:pic>
      <p:sp>
        <p:nvSpPr>
          <p:cNvPr id="2" name="TextBox 1">
            <a:extLst>
              <a:ext uri="{FF2B5EF4-FFF2-40B4-BE49-F238E27FC236}">
                <a16:creationId xmlns:a16="http://schemas.microsoft.com/office/drawing/2014/main" id="{E523F7D3-E290-9621-D4D3-E928C69AC0B8}"/>
              </a:ext>
            </a:extLst>
          </p:cNvPr>
          <p:cNvSpPr txBox="1"/>
          <p:nvPr/>
        </p:nvSpPr>
        <p:spPr>
          <a:xfrm>
            <a:off x="3079909" y="5081962"/>
            <a:ext cx="4549140" cy="369332"/>
          </a:xfrm>
          <a:prstGeom prst="rect">
            <a:avLst/>
          </a:prstGeom>
          <a:noFill/>
        </p:spPr>
        <p:txBody>
          <a:bodyPr wrap="square" rtlCol="0">
            <a:spAutoFit/>
          </a:bodyPr>
          <a:lstStyle/>
          <a:p>
            <a:pPr marL="0" indent="0">
              <a:buNone/>
            </a:pPr>
            <a:r>
              <a:rPr lang="en-AU"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Jung, </a:t>
            </a:r>
            <a:r>
              <a:rPr lang="en-AU"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 Red Book</a:t>
            </a:r>
            <a:r>
              <a:rPr lang="en-AU"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AU"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Reader’s Edition</a:t>
            </a:r>
            <a:r>
              <a:rPr lang="en-AU"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p. 268 </a:t>
            </a:r>
            <a:endParaRPr lang="en-AU"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E260ACC-8E05-EF9A-4827-CD81721DBBFE}"/>
              </a:ext>
            </a:extLst>
          </p:cNvPr>
          <p:cNvSpPr txBox="1"/>
          <p:nvPr/>
        </p:nvSpPr>
        <p:spPr>
          <a:xfrm>
            <a:off x="6096000" y="5739487"/>
            <a:ext cx="2167605" cy="307777"/>
          </a:xfrm>
          <a:prstGeom prst="rect">
            <a:avLst/>
          </a:prstGeom>
          <a:noFill/>
        </p:spPr>
        <p:txBody>
          <a:bodyPr wrap="square" rtlCol="0">
            <a:spAutoFit/>
          </a:bodyPr>
          <a:lstStyle/>
          <a:p>
            <a:r>
              <a:rPr lang="en-AU" sz="1400" dirty="0">
                <a:solidFill>
                  <a:schemeClr val="bg1"/>
                </a:solidFill>
                <a:latin typeface="Times New Roman" panose="02020603050405020304" pitchFamily="18" charset="0"/>
                <a:cs typeface="Times New Roman" panose="02020603050405020304" pitchFamily="18" charset="0"/>
              </a:rPr>
              <a:t>Artwork by Lynn Brunet</a:t>
            </a:r>
          </a:p>
        </p:txBody>
      </p:sp>
      <p:sp>
        <p:nvSpPr>
          <p:cNvPr id="4" name="TextBox 3">
            <a:extLst>
              <a:ext uri="{FF2B5EF4-FFF2-40B4-BE49-F238E27FC236}">
                <a16:creationId xmlns:a16="http://schemas.microsoft.com/office/drawing/2014/main" id="{0A905E92-1482-3217-99E0-B3D077A09888}"/>
              </a:ext>
            </a:extLst>
          </p:cNvPr>
          <p:cNvSpPr txBox="1"/>
          <p:nvPr/>
        </p:nvSpPr>
        <p:spPr>
          <a:xfrm>
            <a:off x="3383978" y="953799"/>
            <a:ext cx="1456401" cy="707886"/>
          </a:xfrm>
          <a:prstGeom prst="rect">
            <a:avLst/>
          </a:prstGeom>
          <a:noFill/>
        </p:spPr>
        <p:txBody>
          <a:bodyPr wrap="square" rtlCol="0">
            <a:spAutoFit/>
          </a:bodyPr>
          <a:lstStyle/>
          <a:p>
            <a:r>
              <a:rPr lang="en-AU" sz="4000" dirty="0">
                <a:solidFill>
                  <a:schemeClr val="bg1"/>
                </a:solidFill>
                <a:latin typeface="Times New Roman" panose="02020603050405020304" pitchFamily="18" charset="0"/>
                <a:cs typeface="Times New Roman" panose="02020603050405020304" pitchFamily="18" charset="0"/>
              </a:rPr>
              <a:t>Death</a:t>
            </a:r>
          </a:p>
        </p:txBody>
      </p:sp>
    </p:spTree>
    <p:extLst>
      <p:ext uri="{BB962C8B-B14F-4D97-AF65-F5344CB8AC3E}">
        <p14:creationId xmlns:p14="http://schemas.microsoft.com/office/powerpoint/2010/main" val="1713361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9FD7F8-8FCE-BEC4-5BF3-4267E3D5E077}"/>
              </a:ext>
            </a:extLst>
          </p:cNvPr>
          <p:cNvSpPr>
            <a:spLocks noGrp="1"/>
          </p:cNvSpPr>
          <p:nvPr>
            <p:ph idx="1"/>
          </p:nvPr>
        </p:nvSpPr>
        <p:spPr>
          <a:xfrm>
            <a:off x="1149148" y="2216379"/>
            <a:ext cx="9893704" cy="2000251"/>
          </a:xfrm>
        </p:spPr>
        <p:txBody>
          <a:bodyPr/>
          <a:lstStyle/>
          <a:p>
            <a:pPr marL="0" indent="0">
              <a:buNone/>
            </a:pPr>
            <a:r>
              <a:rPr lang="en-AU" sz="3600" dirty="0">
                <a:solidFill>
                  <a:schemeClr val="bg1"/>
                </a:solidFill>
                <a:latin typeface="Times New Roman" panose="02020603050405020304" pitchFamily="18" charset="0"/>
                <a:cs typeface="Times New Roman" panose="02020603050405020304" pitchFamily="18" charset="0"/>
              </a:rPr>
              <a:t>“The vision that I did not want to see, the horror that I did not want to live.”</a:t>
            </a:r>
            <a:r>
              <a:rPr lang="en-AU" sz="2000" dirty="0">
                <a:solidFill>
                  <a:schemeClr val="bg1"/>
                </a:solidFill>
                <a:latin typeface="Times New Roman" panose="02020603050405020304" pitchFamily="18" charset="0"/>
                <a:cs typeface="Times New Roman" panose="02020603050405020304" pitchFamily="18" charset="0"/>
              </a:rPr>
              <a:t> </a:t>
            </a:r>
          </a:p>
          <a:p>
            <a:pPr marL="0" indent="0">
              <a:buNone/>
            </a:pPr>
            <a:r>
              <a:rPr lang="en-AU" sz="2000" dirty="0">
                <a:solidFill>
                  <a:schemeClr val="bg1"/>
                </a:solidFill>
                <a:latin typeface="Times New Roman" panose="02020603050405020304" pitchFamily="18" charset="0"/>
                <a:cs typeface="Times New Roman" panose="02020603050405020304" pitchFamily="18" charset="0"/>
              </a:rPr>
              <a:t>					       Jung, </a:t>
            </a:r>
            <a:r>
              <a:rPr lang="en-AU" sz="2000" i="1" dirty="0">
                <a:solidFill>
                  <a:schemeClr val="bg1"/>
                </a:solidFill>
                <a:latin typeface="Times New Roman" panose="02020603050405020304" pitchFamily="18" charset="0"/>
                <a:cs typeface="Times New Roman" panose="02020603050405020304" pitchFamily="18" charset="0"/>
              </a:rPr>
              <a:t>The Red Book, Reader’s Edition, </a:t>
            </a:r>
            <a:r>
              <a:rPr lang="en-AU" sz="2000" dirty="0">
                <a:solidFill>
                  <a:schemeClr val="bg1"/>
                </a:solidFill>
                <a:latin typeface="Times New Roman" panose="02020603050405020304" pitchFamily="18" charset="0"/>
                <a:cs typeface="Times New Roman" panose="02020603050405020304" pitchFamily="18" charset="0"/>
              </a:rPr>
              <a:t>p. 320</a:t>
            </a:r>
          </a:p>
          <a:p>
            <a:pPr marL="0" indent="0">
              <a:buNone/>
            </a:pPr>
            <a:endParaRPr lang="en-AU" dirty="0"/>
          </a:p>
        </p:txBody>
      </p:sp>
    </p:spTree>
    <p:extLst>
      <p:ext uri="{BB962C8B-B14F-4D97-AF65-F5344CB8AC3E}">
        <p14:creationId xmlns:p14="http://schemas.microsoft.com/office/powerpoint/2010/main" val="3789484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192C0-A4A8-FABB-D39B-F4A5CDD5E966}"/>
              </a:ext>
            </a:extLst>
          </p:cNvPr>
          <p:cNvSpPr>
            <a:spLocks noGrp="1"/>
          </p:cNvSpPr>
          <p:nvPr>
            <p:ph type="title"/>
          </p:nvPr>
        </p:nvSpPr>
        <p:spPr>
          <a:xfrm>
            <a:off x="838200" y="585842"/>
            <a:ext cx="10176641" cy="1325563"/>
          </a:xfrm>
        </p:spPr>
        <p:txBody>
          <a:bodyPr>
            <a:normAutofit fontScale="90000"/>
          </a:bodyPr>
          <a:lstStyle/>
          <a:p>
            <a:r>
              <a:rPr lang="en-AU" sz="3600" b="1" dirty="0">
                <a:latin typeface="Californian FB" panose="0207040306080B030204" pitchFamily="18" charset="0"/>
              </a:rPr>
              <a:t>“As a psychiatrist I became worried, wondering if I was not on the way  to ‘doing a schizophrenia’. ” </a:t>
            </a:r>
            <a:br>
              <a:rPr lang="en-AU" sz="3200" dirty="0">
                <a:latin typeface="Californian FB" panose="0207040306080B030204" pitchFamily="18" charset="0"/>
              </a:rPr>
            </a:br>
            <a:r>
              <a:rPr lang="en-AU" sz="3200" dirty="0">
                <a:latin typeface="Californian FB" panose="0207040306080B030204" pitchFamily="18" charset="0"/>
              </a:rPr>
              <a:t>						</a:t>
            </a:r>
            <a:r>
              <a:rPr lang="en-AU" sz="2200" dirty="0">
                <a:latin typeface="Californian FB" panose="0207040306080B030204" pitchFamily="18" charset="0"/>
              </a:rPr>
              <a:t>Jung, </a:t>
            </a:r>
            <a:r>
              <a:rPr lang="en-AU" sz="2200" i="1" dirty="0">
                <a:latin typeface="Californian FB" panose="0207040306080B030204" pitchFamily="18" charset="0"/>
              </a:rPr>
              <a:t>The Red Book, Reader’s Edition</a:t>
            </a:r>
            <a:r>
              <a:rPr lang="en-AU" sz="2200" dirty="0">
                <a:latin typeface="Californian FB" panose="0207040306080B030204" pitchFamily="18" charset="0"/>
              </a:rPr>
              <a:t>, p. 28 </a:t>
            </a:r>
            <a:endParaRPr lang="en-AU" sz="2200" dirty="0"/>
          </a:p>
        </p:txBody>
      </p:sp>
      <p:sp>
        <p:nvSpPr>
          <p:cNvPr id="3" name="Content Placeholder 2">
            <a:extLst>
              <a:ext uri="{FF2B5EF4-FFF2-40B4-BE49-F238E27FC236}">
                <a16:creationId xmlns:a16="http://schemas.microsoft.com/office/drawing/2014/main" id="{E4E56436-E204-3FE9-4523-497FE2EF1755}"/>
              </a:ext>
            </a:extLst>
          </p:cNvPr>
          <p:cNvSpPr>
            <a:spLocks noGrp="1"/>
          </p:cNvSpPr>
          <p:nvPr>
            <p:ph idx="1"/>
          </p:nvPr>
        </p:nvSpPr>
        <p:spPr>
          <a:xfrm>
            <a:off x="1007679" y="2908190"/>
            <a:ext cx="10176641" cy="3786900"/>
          </a:xfrm>
        </p:spPr>
        <p:txBody>
          <a:bodyPr>
            <a:normAutofit/>
          </a:bodyPr>
          <a:lstStyle/>
          <a:p>
            <a:r>
              <a:rPr lang="en-AU" dirty="0">
                <a:latin typeface="Times New Roman" panose="02020603050405020304" pitchFamily="18" charset="0"/>
                <a:cs typeface="Times New Roman" panose="02020603050405020304" pitchFamily="18" charset="0"/>
              </a:rPr>
              <a:t>Early in his career Jung worked with Pierre Janet</a:t>
            </a:r>
          </a:p>
          <a:p>
            <a:r>
              <a:rPr lang="en-AU" dirty="0">
                <a:latin typeface="Times New Roman" panose="02020603050405020304" pitchFamily="18" charset="0"/>
                <a:cs typeface="Times New Roman" panose="02020603050405020304" pitchFamily="18" charset="0"/>
              </a:rPr>
              <a:t>So he was exposed to the concept of trauma-related dissociation and the splitting of the psyche during traumatic experience </a:t>
            </a:r>
          </a:p>
          <a:p>
            <a:r>
              <a:rPr lang="en-AU" dirty="0">
                <a:latin typeface="Times New Roman" panose="02020603050405020304" pitchFamily="18" charset="0"/>
                <a:cs typeface="Times New Roman" panose="02020603050405020304" pitchFamily="18" charset="0"/>
              </a:rPr>
              <a:t>Other psychoanalytic theories of the time included ‘projection’ and ‘introjection’</a:t>
            </a:r>
          </a:p>
          <a:p>
            <a:r>
              <a:rPr lang="en-AU" dirty="0">
                <a:latin typeface="Times New Roman" panose="02020603050405020304" pitchFamily="18" charset="0"/>
                <a:cs typeface="Times New Roman" panose="02020603050405020304" pitchFamily="18" charset="0"/>
              </a:rPr>
              <a:t>Jung used the term ‘projection’ quite a lot, but he replaced the term ‘introjection’ with his own term, ‘the shadow’. </a:t>
            </a:r>
          </a:p>
          <a:p>
            <a:endParaRPr lang="en-AU" dirty="0"/>
          </a:p>
          <a:p>
            <a:endParaRPr lang="en-AU" dirty="0"/>
          </a:p>
          <a:p>
            <a:endParaRPr lang="en-AU" dirty="0"/>
          </a:p>
        </p:txBody>
      </p:sp>
    </p:spTree>
    <p:extLst>
      <p:ext uri="{BB962C8B-B14F-4D97-AF65-F5344CB8AC3E}">
        <p14:creationId xmlns:p14="http://schemas.microsoft.com/office/powerpoint/2010/main" val="1045117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437F1-4EE7-8F39-931E-2B95874B125F}"/>
              </a:ext>
            </a:extLst>
          </p:cNvPr>
          <p:cNvSpPr>
            <a:spLocks noGrp="1"/>
          </p:cNvSpPr>
          <p:nvPr>
            <p:ph type="title"/>
          </p:nvPr>
        </p:nvSpPr>
        <p:spPr>
          <a:xfrm>
            <a:off x="1311166" y="1597572"/>
            <a:ext cx="9472448" cy="903890"/>
          </a:xfrm>
        </p:spPr>
        <p:txBody>
          <a:bodyPr>
            <a:normAutofit fontScale="90000"/>
          </a:bodyPr>
          <a:lstStyle/>
          <a:p>
            <a:br>
              <a:rPr lang="en-AU" dirty="0">
                <a:solidFill>
                  <a:schemeClr val="bg1"/>
                </a:solidFill>
                <a:latin typeface="Times New Roman" panose="02020603050405020304" pitchFamily="18" charset="0"/>
                <a:cs typeface="Times New Roman" panose="02020603050405020304" pitchFamily="18" charset="0"/>
              </a:rPr>
            </a:br>
            <a:br>
              <a:rPr lang="en-AU" dirty="0">
                <a:solidFill>
                  <a:schemeClr val="bg1"/>
                </a:solidFill>
                <a:latin typeface="Times New Roman" panose="02020603050405020304" pitchFamily="18" charset="0"/>
                <a:cs typeface="Times New Roman" panose="02020603050405020304" pitchFamily="18" charset="0"/>
              </a:rPr>
            </a:br>
            <a:r>
              <a:rPr lang="en-US" sz="2800" kern="0" dirty="0">
                <a:solidFill>
                  <a:schemeClr val="bg1"/>
                </a:solidFill>
                <a:effectLst/>
                <a:latin typeface="Times New Roman" panose="02020603050405020304" pitchFamily="18" charset="0"/>
                <a:ea typeface="PMingLiU" panose="020B0604030504040204" pitchFamily="18" charset="-120"/>
              </a:rPr>
              <a:t>“Once I adored you, then I loved you, now you threaten to become contemptuous to me. You seem to me dull ... you blabber only to yourself, and go round in circles</a:t>
            </a:r>
            <a:r>
              <a:rPr lang="en-US" sz="2800" kern="0" dirty="0">
                <a:solidFill>
                  <a:schemeClr val="bg1"/>
                </a:solidFill>
                <a:latin typeface="Times New Roman" panose="02020603050405020304" pitchFamily="18" charset="0"/>
                <a:ea typeface="PMingLiU" panose="020B0604030504040204" pitchFamily="18" charset="-120"/>
              </a:rPr>
              <a:t>.” </a:t>
            </a:r>
            <a:br>
              <a:rPr lang="en-US" sz="1800" kern="0" dirty="0">
                <a:solidFill>
                  <a:schemeClr val="bg1"/>
                </a:solidFill>
                <a:latin typeface="Times New Roman" panose="02020603050405020304" pitchFamily="18" charset="0"/>
                <a:ea typeface="PMingLiU" panose="020B0604030504040204" pitchFamily="18" charset="-120"/>
              </a:rPr>
            </a:br>
            <a:br>
              <a:rPr lang="en-US" sz="1800" kern="0" dirty="0">
                <a:solidFill>
                  <a:schemeClr val="bg1"/>
                </a:solidFill>
                <a:latin typeface="Times New Roman" panose="02020603050405020304" pitchFamily="18" charset="0"/>
                <a:ea typeface="PMingLiU" panose="020B0604030504040204" pitchFamily="18" charset="-120"/>
              </a:rPr>
            </a:br>
            <a:r>
              <a:rPr lang="en-US" sz="1800" kern="0" dirty="0">
                <a:solidFill>
                  <a:schemeClr val="bg1"/>
                </a:solidFill>
                <a:latin typeface="Times New Roman" panose="02020603050405020304" pitchFamily="18" charset="0"/>
                <a:ea typeface="PMingLiU" panose="020B0604030504040204" pitchFamily="18" charset="-120"/>
              </a:rPr>
              <a:t>						</a:t>
            </a:r>
            <a:r>
              <a:rPr lang="en-US" sz="2200" kern="0" dirty="0">
                <a:solidFill>
                  <a:schemeClr val="bg1"/>
                </a:solidFill>
                <a:effectLst/>
                <a:latin typeface="Times New Roman" panose="02020603050405020304" pitchFamily="18" charset="0"/>
                <a:ea typeface="PMingLiU" panose="020B0604030504040204" pitchFamily="18" charset="-120"/>
              </a:rPr>
              <a:t>Jung, </a:t>
            </a:r>
            <a:r>
              <a:rPr lang="en-US" sz="2200" i="1" kern="0" dirty="0">
                <a:solidFill>
                  <a:schemeClr val="bg1"/>
                </a:solidFill>
                <a:effectLst/>
                <a:latin typeface="Times New Roman" panose="02020603050405020304" pitchFamily="18" charset="0"/>
                <a:ea typeface="PMingLiU" panose="020B0604030504040204" pitchFamily="18" charset="-120"/>
              </a:rPr>
              <a:t>Black Book 5</a:t>
            </a:r>
            <a:r>
              <a:rPr lang="en-US" sz="2200" kern="0" dirty="0">
                <a:solidFill>
                  <a:schemeClr val="bg1"/>
                </a:solidFill>
                <a:effectLst/>
                <a:latin typeface="Times New Roman" panose="02020603050405020304" pitchFamily="18" charset="0"/>
                <a:ea typeface="PMingLiU" panose="020B0604030504040204" pitchFamily="18" charset="-120"/>
              </a:rPr>
              <a:t>, pp. 210–211 </a:t>
            </a:r>
            <a:endParaRPr lang="en-AU" sz="2200" dirty="0">
              <a:solidFill>
                <a:schemeClr val="bg1"/>
              </a:solidFill>
            </a:endParaRPr>
          </a:p>
        </p:txBody>
      </p:sp>
      <p:sp>
        <p:nvSpPr>
          <p:cNvPr id="3" name="Content Placeholder 2">
            <a:extLst>
              <a:ext uri="{FF2B5EF4-FFF2-40B4-BE49-F238E27FC236}">
                <a16:creationId xmlns:a16="http://schemas.microsoft.com/office/drawing/2014/main" id="{C405F9E3-E38F-32BB-A857-F7D4C68D163F}"/>
              </a:ext>
            </a:extLst>
          </p:cNvPr>
          <p:cNvSpPr>
            <a:spLocks noGrp="1"/>
          </p:cNvSpPr>
          <p:nvPr>
            <p:ph idx="1"/>
          </p:nvPr>
        </p:nvSpPr>
        <p:spPr>
          <a:xfrm>
            <a:off x="1311166" y="3836276"/>
            <a:ext cx="9777248" cy="3276710"/>
          </a:xfrm>
        </p:spPr>
        <p:txBody>
          <a:bodyPr>
            <a:normAutofit/>
          </a:bodyPr>
          <a:lstStyle/>
          <a:p>
            <a:pPr marL="0" indent="0">
              <a:buNone/>
            </a:pPr>
            <a:r>
              <a:rPr lang="en-AU" sz="2600" dirty="0">
                <a:solidFill>
                  <a:schemeClr val="bg1"/>
                </a:solidFill>
                <a:effectLst/>
                <a:latin typeface="Times New Roman" panose="02020603050405020304" pitchFamily="18" charset="0"/>
                <a:ea typeface="Calibri" panose="020F0502020204030204" pitchFamily="34" charset="0"/>
              </a:rPr>
              <a:t>Go to hell, you old cocotte! …</a:t>
            </a:r>
            <a:r>
              <a:rPr lang="en-AU" sz="2600" dirty="0">
                <a:solidFill>
                  <a:schemeClr val="bg1"/>
                </a:solidFill>
                <a:latin typeface="Times New Roman" panose="02020603050405020304" pitchFamily="18" charset="0"/>
                <a:ea typeface="Calibri" panose="020F0502020204030204" pitchFamily="34" charset="0"/>
              </a:rPr>
              <a:t>Concubine of heaven … Divine monster</a:t>
            </a:r>
          </a:p>
          <a:p>
            <a:pPr marL="0" indent="0">
              <a:buNone/>
            </a:pPr>
            <a:r>
              <a:rPr lang="en-AU" sz="2600" dirty="0">
                <a:solidFill>
                  <a:schemeClr val="bg1"/>
                </a:solidFill>
                <a:latin typeface="Times New Roman" panose="02020603050405020304" pitchFamily="18" charset="0"/>
                <a:ea typeface="Calibri" panose="020F0502020204030204" pitchFamily="34" charset="0"/>
              </a:rPr>
              <a:t>Wick daimon …Gruesome devil …My soul … I shudder at you </a:t>
            </a:r>
          </a:p>
          <a:p>
            <a:pPr marL="0" indent="0">
              <a:buNone/>
            </a:pPr>
            <a:r>
              <a:rPr lang="en-US" sz="2600" dirty="0">
                <a:ln>
                  <a:noFill/>
                </a:ln>
                <a:solidFill>
                  <a:schemeClr val="bg1"/>
                </a:solidFill>
                <a:effectLst/>
                <a:latin typeface="Times New Roman" panose="02020603050405020304" pitchFamily="18" charset="0"/>
                <a:ea typeface="Arial Unicode MS"/>
                <a:cs typeface="Times New Roman" panose="02020603050405020304" pitchFamily="18" charset="0"/>
              </a:rPr>
              <a:t>My soul - yes, you are the devil ... </a:t>
            </a:r>
            <a:r>
              <a:rPr lang="en-US" sz="2600" dirty="0">
                <a:solidFill>
                  <a:schemeClr val="bg1"/>
                </a:solidFill>
                <a:latin typeface="Times New Roman" panose="02020603050405020304" pitchFamily="18" charset="0"/>
                <a:ea typeface="Arial Unicode MS"/>
                <a:cs typeface="Times New Roman" panose="02020603050405020304" pitchFamily="18" charset="0"/>
              </a:rPr>
              <a:t>My soul, you separated doubleness </a:t>
            </a:r>
            <a:endParaRPr lang="en-US" sz="2600" dirty="0">
              <a:ln>
                <a:noFill/>
              </a:ln>
              <a:solidFill>
                <a:schemeClr val="bg1"/>
              </a:solidFill>
              <a:effectLst/>
              <a:latin typeface="Times New Roman" panose="02020603050405020304" pitchFamily="18" charset="0"/>
              <a:ea typeface="Arial Unicode MS"/>
              <a:cs typeface="Times New Roman" panose="02020603050405020304" pitchFamily="18" charset="0"/>
            </a:endParaRPr>
          </a:p>
          <a:p>
            <a:pPr marL="0" indent="0">
              <a:buNone/>
            </a:pPr>
            <a:r>
              <a:rPr lang="en-US" sz="2600" dirty="0">
                <a:ln>
                  <a:noFill/>
                </a:ln>
                <a:solidFill>
                  <a:schemeClr val="bg1"/>
                </a:solidFill>
                <a:effectLst/>
                <a:latin typeface="Times New Roman" panose="02020603050405020304" pitchFamily="18" charset="0"/>
                <a:ea typeface="Arial Unicode MS"/>
                <a:cs typeface="Times New Roman" panose="02020603050405020304" pitchFamily="18" charset="0"/>
              </a:rPr>
              <a:t>Someone who calls himself your soul ... putting on a reckless show </a:t>
            </a:r>
          </a:p>
          <a:p>
            <a:pPr marL="0" indent="0">
              <a:buNone/>
            </a:pPr>
            <a:r>
              <a:rPr lang="en-US" sz="2600" dirty="0">
                <a:solidFill>
                  <a:schemeClr val="bg1"/>
                </a:solidFill>
                <a:effectLst/>
                <a:latin typeface="Times New Roman" panose="02020603050405020304" pitchFamily="18" charset="0"/>
                <a:ea typeface="Arial Unicode MS"/>
              </a:rPr>
              <a:t>My soul, mother of wisdom, answer me! </a:t>
            </a:r>
            <a:endParaRPr lang="en-AU" sz="2600" dirty="0">
              <a:ln>
                <a:noFill/>
              </a:ln>
              <a:solidFill>
                <a:srgbClr val="000000"/>
              </a:solidFill>
              <a:effectLst/>
              <a:latin typeface="Helvetica" panose="020B0604020202020204" pitchFamily="34" charset="0"/>
              <a:ea typeface="Arial Unicode MS"/>
              <a:cs typeface="Arial Unicode MS"/>
            </a:endParaRPr>
          </a:p>
          <a:p>
            <a:pPr marL="0" indent="0">
              <a:buNone/>
            </a:pPr>
            <a:endParaRPr lang="en-AU" sz="1800" dirty="0">
              <a:ln>
                <a:noFill/>
              </a:ln>
              <a:solidFill>
                <a:srgbClr val="000000"/>
              </a:solidFill>
              <a:effectLst/>
              <a:latin typeface="Helvetica" panose="020B0604020202020204" pitchFamily="34" charset="0"/>
              <a:ea typeface="Arial Unicode MS"/>
              <a:cs typeface="Arial Unicode MS"/>
            </a:endParaRPr>
          </a:p>
          <a:p>
            <a:pPr marL="0" indent="0">
              <a:buNone/>
            </a:pPr>
            <a:endParaRPr lang="en-AU" sz="1800" dirty="0">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0E8DCEA2-393B-4E99-1935-6071D141B4D4}"/>
              </a:ext>
            </a:extLst>
          </p:cNvPr>
          <p:cNvSpPr txBox="1"/>
          <p:nvPr/>
        </p:nvSpPr>
        <p:spPr>
          <a:xfrm>
            <a:off x="3899338" y="576222"/>
            <a:ext cx="3846786" cy="707886"/>
          </a:xfrm>
          <a:prstGeom prst="rect">
            <a:avLst/>
          </a:prstGeom>
          <a:noFill/>
        </p:spPr>
        <p:txBody>
          <a:bodyPr wrap="square" rtlCol="0">
            <a:spAutoFit/>
          </a:bodyPr>
          <a:lstStyle/>
          <a:p>
            <a:pPr algn="ctr"/>
            <a:r>
              <a:rPr lang="en-AU" sz="4000" dirty="0">
                <a:solidFill>
                  <a:schemeClr val="bg1"/>
                </a:solidFill>
                <a:latin typeface="Times New Roman" panose="02020603050405020304" pitchFamily="18" charset="0"/>
                <a:cs typeface="Times New Roman" panose="02020603050405020304" pitchFamily="18" charset="0"/>
              </a:rPr>
              <a:t>Jung’s soul</a:t>
            </a:r>
            <a:endParaRPr lang="en-AU" sz="4000" dirty="0"/>
          </a:p>
        </p:txBody>
      </p:sp>
    </p:spTree>
    <p:extLst>
      <p:ext uri="{BB962C8B-B14F-4D97-AF65-F5344CB8AC3E}">
        <p14:creationId xmlns:p14="http://schemas.microsoft.com/office/powerpoint/2010/main" val="3926549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44500">
              <a:srgbClr val="D1DCF0"/>
            </a:gs>
            <a:gs pos="1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EAB-A0E7-8313-D444-CA86F2FD0539}"/>
              </a:ext>
            </a:extLst>
          </p:cNvPr>
          <p:cNvSpPr>
            <a:spLocks noGrp="1"/>
          </p:cNvSpPr>
          <p:nvPr>
            <p:ph type="title"/>
          </p:nvPr>
        </p:nvSpPr>
        <p:spPr>
          <a:xfrm>
            <a:off x="911772" y="677260"/>
            <a:ext cx="10515600" cy="785780"/>
          </a:xfrm>
        </p:spPr>
        <p:txBody>
          <a:bodyPr>
            <a:normAutofit/>
          </a:bodyPr>
          <a:lstStyle/>
          <a:p>
            <a:pPr algn="ctr"/>
            <a:r>
              <a:rPr lang="en-AU" sz="3600" dirty="0">
                <a:latin typeface="Times New Roman" panose="02020603050405020304" pitchFamily="18" charset="0"/>
                <a:cs typeface="Times New Roman" panose="02020603050405020304" pitchFamily="18" charset="0"/>
              </a:rPr>
              <a:t>Perpetrator Introjects</a:t>
            </a:r>
          </a:p>
        </p:txBody>
      </p:sp>
      <p:sp>
        <p:nvSpPr>
          <p:cNvPr id="3" name="Content Placeholder 2">
            <a:extLst>
              <a:ext uri="{FF2B5EF4-FFF2-40B4-BE49-F238E27FC236}">
                <a16:creationId xmlns:a16="http://schemas.microsoft.com/office/drawing/2014/main" id="{4293E8E3-8790-4726-2FC8-A37F70562D1C}"/>
              </a:ext>
            </a:extLst>
          </p:cNvPr>
          <p:cNvSpPr>
            <a:spLocks noGrp="1"/>
          </p:cNvSpPr>
          <p:nvPr>
            <p:ph idx="1"/>
          </p:nvPr>
        </p:nvSpPr>
        <p:spPr>
          <a:xfrm>
            <a:off x="1291524" y="1744717"/>
            <a:ext cx="9608952" cy="4290323"/>
          </a:xfrm>
        </p:spPr>
        <p:txBody>
          <a:bodyPr>
            <a:normAutofit fontScale="85000" lnSpcReduction="20000"/>
          </a:bodyPr>
          <a:lstStyle/>
          <a:p>
            <a:r>
              <a:rPr lang="en-AU" dirty="0">
                <a:latin typeface="Times New Roman" panose="02020603050405020304" pitchFamily="18" charset="0"/>
                <a:ea typeface="Calibri" panose="020F0502020204030204" pitchFamily="34" charset="0"/>
                <a:cs typeface="Times New Roman" panose="02020603050405020304" pitchFamily="18" charset="0"/>
              </a:rPr>
              <a:t>Alison Miller states: “introjects (internal copies) of abusers are common in dissociative disorders.” In mind control, she says, “many perpetrators put their own stamp on to a personality system by putting ‘themselves’ inside it”… often during a rape; and then convince these alters that they are the perpetrator. </a:t>
            </a:r>
            <a:r>
              <a:rPr lang="en-AU" sz="2400" dirty="0">
                <a:latin typeface="Times New Roman" panose="02020603050405020304" pitchFamily="18" charset="0"/>
                <a:ea typeface="Calibri" panose="020F0502020204030204" pitchFamily="34" charset="0"/>
                <a:cs typeface="Times New Roman" panose="02020603050405020304" pitchFamily="18" charset="0"/>
              </a:rPr>
              <a:t>(2012, </a:t>
            </a:r>
            <a:r>
              <a:rPr lang="en-US" sz="2400" dirty="0">
                <a:effectLst/>
                <a:latin typeface="Times New Roman" panose="02020603050405020304" pitchFamily="18" charset="0"/>
                <a:ea typeface="PMingLiU" panose="02020500000000000000" pitchFamily="18" charset="-120"/>
                <a:cs typeface="Times New Roman" panose="02020603050405020304" pitchFamily="18" charset="0"/>
              </a:rPr>
              <a:t>pp. 45–46, 51–52</a:t>
            </a:r>
            <a:r>
              <a:rPr lang="en-AU" sz="2400" dirty="0">
                <a:latin typeface="Times New Roman" panose="02020603050405020304" pitchFamily="18" charset="0"/>
                <a:ea typeface="Calibri" panose="020F0502020204030204" pitchFamily="34" charset="0"/>
                <a:cs typeface="Times New Roman" panose="02020603050405020304" pitchFamily="18" charset="0"/>
              </a:rPr>
              <a:t>) </a:t>
            </a:r>
          </a:p>
          <a:p>
            <a:endParaRPr lang="en-AU" dirty="0">
              <a:latin typeface="Times New Roman" panose="02020603050405020304" pitchFamily="18" charset="0"/>
              <a:ea typeface="Calibri" panose="020F0502020204030204" pitchFamily="34" charset="0"/>
              <a:cs typeface="Times New Roman" panose="02020603050405020304" pitchFamily="18" charset="0"/>
            </a:endParaRPr>
          </a:p>
          <a:p>
            <a:r>
              <a:rPr lang="en-AU" dirty="0">
                <a:latin typeface="Times New Roman" panose="02020603050405020304" pitchFamily="18" charset="0"/>
                <a:ea typeface="Calibri" panose="020F0502020204030204" pitchFamily="34" charset="0"/>
                <a:cs typeface="Times New Roman" panose="02020603050405020304" pitchFamily="18" charset="0"/>
              </a:rPr>
              <a:t>Ralf Vogt defines </a:t>
            </a:r>
            <a:r>
              <a:rPr lang="en-AU" i="1" dirty="0">
                <a:latin typeface="Times New Roman" panose="02020603050405020304" pitchFamily="18" charset="0"/>
                <a:ea typeface="Calibri" panose="020F0502020204030204" pitchFamily="34" charset="0"/>
                <a:cs typeface="Times New Roman" panose="02020603050405020304" pitchFamily="18" charset="0"/>
              </a:rPr>
              <a:t>perpetrator introjects</a:t>
            </a:r>
            <a:r>
              <a:rPr lang="en-AU" dirty="0">
                <a:latin typeface="Times New Roman" panose="02020603050405020304" pitchFamily="18" charset="0"/>
                <a:ea typeface="Calibri" panose="020F0502020204030204" pitchFamily="34" charset="0"/>
                <a:cs typeface="Times New Roman" panose="02020603050405020304" pitchFamily="18" charset="0"/>
              </a:rPr>
              <a:t> as related to “man-made traumatic experiences, which become internalised through dissociative processes … [and] to be complex psychological models, that we were forced to take in early in life because our boundaries were violated by an aggressor.” </a:t>
            </a:r>
            <a:r>
              <a:rPr lang="en-AU" sz="2400" dirty="0">
                <a:latin typeface="Times New Roman" panose="02020603050405020304" pitchFamily="18" charset="0"/>
                <a:ea typeface="Calibri" panose="020F0502020204030204" pitchFamily="34" charset="0"/>
                <a:cs typeface="Times New Roman" panose="02020603050405020304" pitchFamily="18" charset="0"/>
              </a:rPr>
              <a:t>(Cited in Vogt, 2018, p. 3).</a:t>
            </a:r>
          </a:p>
          <a:p>
            <a:endParaRPr lang="en-AU" dirty="0">
              <a:latin typeface="Times New Roman" panose="02020603050405020304" pitchFamily="18" charset="0"/>
              <a:ea typeface="Calibri" panose="020F0502020204030204" pitchFamily="34" charset="0"/>
              <a:cs typeface="Times New Roman" panose="02020603050405020304" pitchFamily="18" charset="0"/>
            </a:endParaRPr>
          </a:p>
          <a:p>
            <a:r>
              <a:rPr lang="en-AU" dirty="0">
                <a:effectLst/>
                <a:latin typeface="Times New Roman" panose="02020603050405020304" pitchFamily="18" charset="0"/>
                <a:ea typeface="Calibri" panose="020F0502020204030204" pitchFamily="34" charset="0"/>
                <a:cs typeface="Times New Roman" panose="02020603050405020304" pitchFamily="18" charset="0"/>
              </a:rPr>
              <a:t>Ellen Lacter </a:t>
            </a:r>
            <a:r>
              <a:rPr lang="en-AU" dirty="0">
                <a:solidFill>
                  <a:srgbClr val="261504"/>
                </a:solidFill>
                <a:effectLst/>
                <a:latin typeface="Times New Roman" panose="02020603050405020304" pitchFamily="18" charset="0"/>
                <a:ea typeface="Calibri" panose="020F0502020204030204" pitchFamily="34" charset="0"/>
                <a:cs typeface="Times New Roman" panose="02020603050405020304" pitchFamily="18" charset="0"/>
              </a:rPr>
              <a:t>describes these strategies used by perpetrators as “calculated, psychologically-sophisticated, dissociation-savvy abuse.” </a:t>
            </a:r>
            <a:r>
              <a:rPr lang="en-AU" sz="2400" dirty="0">
                <a:solidFill>
                  <a:srgbClr val="261504"/>
                </a:solidFill>
                <a:effectLst/>
                <a:latin typeface="Times New Roman" panose="02020603050405020304" pitchFamily="18" charset="0"/>
                <a:ea typeface="Calibri" panose="020F0502020204030204" pitchFamily="34" charset="0"/>
                <a:cs typeface="Times New Roman" panose="02020603050405020304" pitchFamily="18" charset="0"/>
              </a:rPr>
              <a:t>(</a:t>
            </a:r>
            <a:r>
              <a:rPr lang="en-AU" sz="2400" dirty="0">
                <a:effectLst/>
                <a:latin typeface="Times New Roman" panose="02020603050405020304" pitchFamily="18" charset="0"/>
                <a:ea typeface="Calibri" panose="020F0502020204030204" pitchFamily="34" charset="0"/>
                <a:cs typeface="Times New Roman" panose="02020603050405020304" pitchFamily="18" charset="0"/>
              </a:rPr>
              <a:t>2021). </a:t>
            </a:r>
            <a:endParaRPr lang="en-AU" sz="2400" dirty="0">
              <a:latin typeface="Times New Roman" panose="02020603050405020304" pitchFamily="18" charset="0"/>
              <a:cs typeface="Times New Roman" panose="02020603050405020304" pitchFamily="18" charset="0"/>
            </a:endParaRPr>
          </a:p>
          <a:p>
            <a:endParaRPr lang="en-AU" sz="1800" dirty="0">
              <a:effectLst/>
              <a:latin typeface="Times New Roman" panose="02020603050405020304" pitchFamily="18" charset="0"/>
              <a:ea typeface="Calibri" panose="020F0502020204030204" pitchFamily="34" charset="0"/>
            </a:endParaRPr>
          </a:p>
          <a:p>
            <a:endParaRPr lang="en-AU" sz="1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88475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44500">
              <a:srgbClr val="D1DCF0"/>
            </a:gs>
            <a:gs pos="2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5041D-239B-3A5E-2943-4F0EB31C5AB7}"/>
              </a:ext>
            </a:extLst>
          </p:cNvPr>
          <p:cNvSpPr>
            <a:spLocks noGrp="1"/>
          </p:cNvSpPr>
          <p:nvPr>
            <p:ph type="title"/>
          </p:nvPr>
        </p:nvSpPr>
        <p:spPr>
          <a:xfrm>
            <a:off x="838200" y="377190"/>
            <a:ext cx="10515600" cy="1245870"/>
          </a:xfrm>
        </p:spPr>
        <p:txBody>
          <a:bodyPr>
            <a:normAutofit fontScale="90000"/>
          </a:bodyPr>
          <a:lstStyle/>
          <a:p>
            <a:pPr algn="ctr"/>
            <a:br>
              <a:rPr lang="en-AU" sz="3600" dirty="0">
                <a:latin typeface="Californian FB" panose="0207040306080B030204" pitchFamily="18" charset="0"/>
              </a:rPr>
            </a:br>
            <a:br>
              <a:rPr lang="en-AU" sz="3600" dirty="0">
                <a:latin typeface="Californian FB" panose="0207040306080B030204" pitchFamily="18" charset="0"/>
              </a:rPr>
            </a:br>
            <a:r>
              <a:rPr lang="en-AU" sz="3600" b="1" dirty="0">
                <a:latin typeface="Californian FB" panose="0207040306080B030204" pitchFamily="18" charset="0"/>
              </a:rPr>
              <a:t>Brain discoveries relevant to trauma, memory </a:t>
            </a:r>
            <a:br>
              <a:rPr lang="en-AU" sz="3600" b="1" dirty="0">
                <a:latin typeface="Californian FB" panose="0207040306080B030204" pitchFamily="18" charset="0"/>
              </a:rPr>
            </a:br>
            <a:r>
              <a:rPr lang="en-AU" sz="3600" b="1" dirty="0">
                <a:latin typeface="Californian FB" panose="0207040306080B030204" pitchFamily="18" charset="0"/>
              </a:rPr>
              <a:t>and introjection</a:t>
            </a:r>
            <a:br>
              <a:rPr lang="en-AU"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AU" sz="3600" dirty="0">
              <a:latin typeface="Californian FB" panose="0207040306080B030204" pitchFamily="18" charset="0"/>
            </a:endParaRPr>
          </a:p>
        </p:txBody>
      </p:sp>
      <p:sp>
        <p:nvSpPr>
          <p:cNvPr id="3" name="Content Placeholder 2">
            <a:extLst>
              <a:ext uri="{FF2B5EF4-FFF2-40B4-BE49-F238E27FC236}">
                <a16:creationId xmlns:a16="http://schemas.microsoft.com/office/drawing/2014/main" id="{AD64289E-77EB-2EB5-CBB6-2351E7DFE2F3}"/>
              </a:ext>
            </a:extLst>
          </p:cNvPr>
          <p:cNvSpPr>
            <a:spLocks noGrp="1"/>
          </p:cNvSpPr>
          <p:nvPr>
            <p:ph idx="1"/>
          </p:nvPr>
        </p:nvSpPr>
        <p:spPr>
          <a:xfrm>
            <a:off x="838200" y="2034539"/>
            <a:ext cx="10515600" cy="4142423"/>
          </a:xfrm>
        </p:spPr>
        <p:txBody>
          <a:bodyPr>
            <a:normAutofit fontScale="92500"/>
          </a:bodyPr>
          <a:lstStyle/>
          <a:p>
            <a:r>
              <a:rPr lang="en-AU" sz="2200" dirty="0">
                <a:latin typeface="Times New Roman" panose="02020603050405020304" pitchFamily="18" charset="0"/>
                <a:ea typeface="Calibri" panose="020F0502020204030204" pitchFamily="34" charset="0"/>
              </a:rPr>
              <a:t>Jim Davies, </a:t>
            </a:r>
            <a:r>
              <a:rPr lang="en-AU" sz="2200" i="1" dirty="0">
                <a:latin typeface="Times New Roman" panose="02020603050405020304" pitchFamily="18" charset="0"/>
                <a:ea typeface="Calibri" panose="020F0502020204030204" pitchFamily="34" charset="0"/>
              </a:rPr>
              <a:t>Imagination: The Science of Your Mind’s Greatest Power</a:t>
            </a:r>
            <a:r>
              <a:rPr lang="en-AU" sz="2200" dirty="0">
                <a:latin typeface="Times New Roman" panose="02020603050405020304" pitchFamily="18" charset="0"/>
                <a:ea typeface="Calibri" panose="020F0502020204030204" pitchFamily="34" charset="0"/>
              </a:rPr>
              <a:t>, 2019.</a:t>
            </a:r>
          </a:p>
          <a:p>
            <a:r>
              <a:rPr lang="en-AU" sz="2200" dirty="0">
                <a:latin typeface="Times New Roman" panose="02020603050405020304" pitchFamily="18" charset="0"/>
                <a:ea typeface="Calibri" panose="020F0502020204030204" pitchFamily="34" charset="0"/>
              </a:rPr>
              <a:t>I</a:t>
            </a:r>
            <a:r>
              <a:rPr lang="en-AU" sz="2200" dirty="0">
                <a:effectLst/>
                <a:latin typeface="Times New Roman" panose="02020603050405020304" pitchFamily="18" charset="0"/>
                <a:ea typeface="Calibri" panose="020F0502020204030204" pitchFamily="34" charset="0"/>
              </a:rPr>
              <a:t>n 1994 </a:t>
            </a:r>
            <a:r>
              <a:rPr lang="en-AU" sz="2200" dirty="0">
                <a:latin typeface="Times New Roman" panose="02020603050405020304" pitchFamily="18" charset="0"/>
                <a:ea typeface="Calibri" panose="020F0502020204030204" pitchFamily="34" charset="0"/>
              </a:rPr>
              <a:t>– </a:t>
            </a:r>
            <a:r>
              <a:rPr lang="en-AU" sz="2200" dirty="0">
                <a:effectLst/>
                <a:latin typeface="Times New Roman" panose="02020603050405020304" pitchFamily="18" charset="0"/>
                <a:ea typeface="Calibri" panose="020F0502020204030204" pitchFamily="34" charset="0"/>
              </a:rPr>
              <a:t>the discovery that there were specialised cells in the brain’s frontal lobes that related to the quality of empathy; they became known as mirror neurons (van der Kolk, 2014, p. 58). </a:t>
            </a:r>
            <a:endParaRPr lang="en-AU" sz="2200" dirty="0">
              <a:latin typeface="Times New Roman" panose="02020603050405020304" pitchFamily="18" charset="0"/>
              <a:ea typeface="Calibri" panose="020F0502020204030204" pitchFamily="34" charset="0"/>
            </a:endParaRPr>
          </a:p>
          <a:p>
            <a:r>
              <a:rPr lang="en-AU" sz="2200" dirty="0">
                <a:effectLst/>
                <a:latin typeface="Times New Roman" panose="02020603050405020304" pitchFamily="18" charset="0"/>
                <a:ea typeface="Calibri" panose="020F0502020204030204" pitchFamily="34" charset="0"/>
              </a:rPr>
              <a:t>In 2007 </a:t>
            </a:r>
            <a:r>
              <a:rPr lang="en-AU" sz="2200" dirty="0">
                <a:latin typeface="Times New Roman" panose="02020603050405020304" pitchFamily="18" charset="0"/>
                <a:ea typeface="Calibri" panose="020F0502020204030204" pitchFamily="34" charset="0"/>
              </a:rPr>
              <a:t>–</a:t>
            </a:r>
            <a:r>
              <a:rPr lang="en-AU" sz="2200" dirty="0">
                <a:effectLst/>
                <a:latin typeface="Times New Roman" panose="02020603050405020304" pitchFamily="18" charset="0"/>
                <a:ea typeface="Calibri" panose="020F0502020204030204" pitchFamily="34" charset="0"/>
              </a:rPr>
              <a:t> the discovery that the brain network which underlies memory is also the same one utilised by the imagination (Schacter et al, 2012, p. 677; Davies, 2019). </a:t>
            </a:r>
          </a:p>
          <a:p>
            <a:r>
              <a:rPr lang="en-AU" sz="2200" dirty="0">
                <a:latin typeface="Times New Roman" panose="02020603050405020304" pitchFamily="18" charset="0"/>
                <a:ea typeface="Calibri" panose="020F0502020204030204" pitchFamily="34" charset="0"/>
              </a:rPr>
              <a:t>The act of remembering is automatically an act of imagination – memories are reconstructed every time they are retrieved. </a:t>
            </a:r>
          </a:p>
          <a:p>
            <a:r>
              <a:rPr lang="en-AU" sz="2200" dirty="0">
                <a:latin typeface="Times New Roman" panose="02020603050405020304" pitchFamily="18" charset="0"/>
                <a:ea typeface="Calibri" panose="020F0502020204030204" pitchFamily="34" charset="0"/>
              </a:rPr>
              <a:t>Real memories and make believe – Real memories tend to be more vivid that make believe and here van der Kolk (2014) explains the important role adrenaline plays, especially if the event is a terrifying one. The more adrenaline released, the more accurate the memory. </a:t>
            </a:r>
          </a:p>
          <a:p>
            <a:r>
              <a:rPr lang="en-AU" sz="2200" dirty="0">
                <a:latin typeface="Times New Roman" panose="02020603050405020304" pitchFamily="18" charset="0"/>
                <a:ea typeface="Calibri" panose="020F0502020204030204" pitchFamily="34" charset="0"/>
              </a:rPr>
              <a:t> In Jung’s case – the experience of believing that he had eaten the liver of a dead child would qualify as highly adrenaline-releasing. </a:t>
            </a:r>
          </a:p>
          <a:p>
            <a:endParaRPr lang="en-AU" dirty="0"/>
          </a:p>
        </p:txBody>
      </p:sp>
    </p:spTree>
    <p:extLst>
      <p:ext uri="{BB962C8B-B14F-4D97-AF65-F5344CB8AC3E}">
        <p14:creationId xmlns:p14="http://schemas.microsoft.com/office/powerpoint/2010/main" val="2712943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3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293DB-4545-1AAF-0E64-C6DA26591123}"/>
              </a:ext>
            </a:extLst>
          </p:cNvPr>
          <p:cNvSpPr>
            <a:spLocks noGrp="1"/>
          </p:cNvSpPr>
          <p:nvPr>
            <p:ph type="title"/>
          </p:nvPr>
        </p:nvSpPr>
        <p:spPr>
          <a:xfrm>
            <a:off x="2183971" y="500062"/>
            <a:ext cx="7824057" cy="1325563"/>
          </a:xfrm>
        </p:spPr>
        <p:txBody>
          <a:bodyPr>
            <a:normAutofit/>
          </a:bodyPr>
          <a:lstStyle/>
          <a:p>
            <a:r>
              <a:rPr lang="en-AU" sz="3600" b="1" dirty="0">
                <a:latin typeface="Californian FB" panose="0207040306080B030204" pitchFamily="18" charset="0"/>
              </a:rPr>
              <a:t>Introjection from a literary perspective</a:t>
            </a:r>
            <a:endParaRPr lang="en-AU" sz="3600" dirty="0"/>
          </a:p>
        </p:txBody>
      </p:sp>
      <p:sp>
        <p:nvSpPr>
          <p:cNvPr id="3" name="Content Placeholder 2">
            <a:extLst>
              <a:ext uri="{FF2B5EF4-FFF2-40B4-BE49-F238E27FC236}">
                <a16:creationId xmlns:a16="http://schemas.microsoft.com/office/drawing/2014/main" id="{D3093617-29E7-D2FC-D982-231A375AE634}"/>
              </a:ext>
            </a:extLst>
          </p:cNvPr>
          <p:cNvSpPr>
            <a:spLocks noGrp="1"/>
          </p:cNvSpPr>
          <p:nvPr>
            <p:ph idx="1"/>
          </p:nvPr>
        </p:nvSpPr>
        <p:spPr/>
        <p:txBody>
          <a:bodyPr/>
          <a:lstStyle/>
          <a:p>
            <a:r>
              <a:rPr lang="en-US" sz="2400" dirty="0">
                <a:ln>
                  <a:noFill/>
                </a:ln>
                <a:solidFill>
                  <a:srgbClr val="000000"/>
                </a:solidFill>
                <a:effectLst/>
                <a:latin typeface="Times New Roman" panose="02020603050405020304" pitchFamily="18" charset="0"/>
                <a:ea typeface="PMingLiU" panose="02020500000000000000" pitchFamily="18" charset="-120"/>
                <a:cs typeface="Arial Unicode MS"/>
              </a:rPr>
              <a:t>Jung could be classed as </a:t>
            </a:r>
            <a:r>
              <a:rPr lang="en-US" sz="2400" dirty="0" err="1">
                <a:ln>
                  <a:noFill/>
                </a:ln>
                <a:solidFill>
                  <a:srgbClr val="000000"/>
                </a:solidFill>
                <a:effectLst/>
                <a:latin typeface="Times New Roman" panose="02020603050405020304" pitchFamily="18" charset="0"/>
                <a:ea typeface="PMingLiU" panose="02020500000000000000" pitchFamily="18" charset="-120"/>
                <a:cs typeface="Arial Unicode MS"/>
              </a:rPr>
              <a:t>hyperphantasic</a:t>
            </a:r>
            <a:r>
              <a:rPr lang="en-US" sz="2400" dirty="0">
                <a:ln>
                  <a:noFill/>
                </a:ln>
                <a:solidFill>
                  <a:srgbClr val="000000"/>
                </a:solidFill>
                <a:effectLst/>
                <a:latin typeface="Times New Roman" panose="02020603050405020304" pitchFamily="18" charset="0"/>
                <a:ea typeface="PMingLiU" panose="02020500000000000000" pitchFamily="18" charset="-120"/>
                <a:cs typeface="Arial Unicode MS"/>
              </a:rPr>
              <a:t>, someone whose mental images are extremely detailed, vivid or accurate (Zeman, 2016, cited in Davies, 2019, p. 15). </a:t>
            </a:r>
          </a:p>
          <a:p>
            <a:r>
              <a:rPr lang="en-US" sz="2400" dirty="0">
                <a:ln>
                  <a:noFill/>
                </a:ln>
                <a:solidFill>
                  <a:srgbClr val="000000"/>
                </a:solidFill>
                <a:effectLst/>
                <a:latin typeface="Times New Roman" panose="02020603050405020304" pitchFamily="18" charset="0"/>
                <a:ea typeface="PMingLiU" panose="02020500000000000000" pitchFamily="18" charset="-120"/>
                <a:cs typeface="Arial Unicode MS"/>
              </a:rPr>
              <a:t>Jung’s extremely detailed imagery, described both verbally in his journals and visually in his paintings, along with his professional position as a psychiatrist and leading figure in the early psychology movement, suggests that his fantasies need to be taken seriously.</a:t>
            </a:r>
          </a:p>
          <a:p>
            <a:r>
              <a:rPr lang="en-US" sz="2400" dirty="0">
                <a:ln>
                  <a:noFill/>
                </a:ln>
                <a:solidFill>
                  <a:srgbClr val="000000"/>
                </a:solidFill>
                <a:effectLst/>
                <a:latin typeface="Times New Roman" panose="02020603050405020304" pitchFamily="18" charset="0"/>
                <a:ea typeface="PMingLiU" panose="02020500000000000000" pitchFamily="18" charset="-120"/>
                <a:cs typeface="Arial Unicode MS"/>
              </a:rPr>
              <a:t>Davies (2019) suggests that fiction writers may be able to tell us something about how the</a:t>
            </a:r>
            <a:r>
              <a:rPr lang="en-US" sz="2400" dirty="0">
                <a:solidFill>
                  <a:srgbClr val="000000"/>
                </a:solidFill>
                <a:latin typeface="Times New Roman" panose="02020603050405020304" pitchFamily="18" charset="0"/>
                <a:ea typeface="PMingLiU" panose="02020500000000000000" pitchFamily="18" charset="-120"/>
                <a:cs typeface="Arial Unicode MS"/>
              </a:rPr>
              <a:t>ir characters can take on a life of their own. For example, Alice Walker who wrote </a:t>
            </a:r>
            <a:r>
              <a:rPr lang="en-US" sz="2400" i="1" dirty="0">
                <a:solidFill>
                  <a:srgbClr val="000000"/>
                </a:solidFill>
                <a:latin typeface="Times New Roman" panose="02020603050405020304" pitchFamily="18" charset="0"/>
                <a:ea typeface="PMingLiU" panose="02020500000000000000" pitchFamily="18" charset="-120"/>
                <a:cs typeface="Arial Unicode MS"/>
              </a:rPr>
              <a:t>The Color Purple.</a:t>
            </a:r>
            <a:endParaRPr lang="en-AU" sz="2400" i="1" dirty="0">
              <a:ln>
                <a:noFill/>
              </a:ln>
              <a:solidFill>
                <a:srgbClr val="000000"/>
              </a:solidFill>
              <a:effectLst/>
              <a:latin typeface="Helvetica" panose="020B0604020202020204" pitchFamily="34" charset="0"/>
              <a:ea typeface="PMingLiU" panose="02020500000000000000" pitchFamily="18" charset="-120"/>
              <a:cs typeface="Arial Unicode MS"/>
            </a:endParaRPr>
          </a:p>
          <a:p>
            <a:r>
              <a:rPr lang="en-AU" sz="2400" dirty="0">
                <a:latin typeface="Times New Roman" panose="02020603050405020304" pitchFamily="18" charset="0"/>
                <a:ea typeface="Calibri" panose="020F0502020204030204" pitchFamily="34" charset="0"/>
              </a:rPr>
              <a:t>The concept of automatization as it is applied to fiction writers.</a:t>
            </a:r>
          </a:p>
          <a:p>
            <a:r>
              <a:rPr lang="en-AU" sz="2400" dirty="0">
                <a:latin typeface="Times New Roman" panose="02020603050405020304" pitchFamily="18" charset="0"/>
                <a:ea typeface="Calibri" panose="020F0502020204030204" pitchFamily="34" charset="0"/>
              </a:rPr>
              <a:t>The concept of automatization in the development of Jung’s inner characters.</a:t>
            </a:r>
          </a:p>
          <a:p>
            <a:endParaRPr lang="en-AU" dirty="0">
              <a:latin typeface="Times New Roman" panose="02020603050405020304" pitchFamily="18" charset="0"/>
              <a:ea typeface="Calibri" panose="020F0502020204030204" pitchFamily="34" charset="0"/>
            </a:endParaRPr>
          </a:p>
          <a:p>
            <a:endParaRPr lang="en-AU" dirty="0"/>
          </a:p>
        </p:txBody>
      </p:sp>
    </p:spTree>
    <p:extLst>
      <p:ext uri="{BB962C8B-B14F-4D97-AF65-F5344CB8AC3E}">
        <p14:creationId xmlns:p14="http://schemas.microsoft.com/office/powerpoint/2010/main" val="2057015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715F-AAF7-B100-513F-101700AA63FA}"/>
              </a:ext>
            </a:extLst>
          </p:cNvPr>
          <p:cNvSpPr>
            <a:spLocks noGrp="1"/>
          </p:cNvSpPr>
          <p:nvPr>
            <p:ph type="title"/>
          </p:nvPr>
        </p:nvSpPr>
        <p:spPr>
          <a:xfrm>
            <a:off x="1468755" y="500062"/>
            <a:ext cx="9254490" cy="1325563"/>
          </a:xfrm>
        </p:spPr>
        <p:txBody>
          <a:bodyPr>
            <a:normAutofit/>
          </a:bodyPr>
          <a:lstStyle/>
          <a:p>
            <a:r>
              <a:rPr lang="en-AU" sz="3600" dirty="0">
                <a:latin typeface="Times New Roman" panose="02020603050405020304" pitchFamily="18" charset="0"/>
                <a:cs typeface="Times New Roman" panose="02020603050405020304" pitchFamily="18" charset="0"/>
              </a:rPr>
              <a:t>Jung’s key inner characters/alters and minor ones</a:t>
            </a:r>
          </a:p>
        </p:txBody>
      </p:sp>
      <p:sp>
        <p:nvSpPr>
          <p:cNvPr id="3" name="Content Placeholder 2">
            <a:extLst>
              <a:ext uri="{FF2B5EF4-FFF2-40B4-BE49-F238E27FC236}">
                <a16:creationId xmlns:a16="http://schemas.microsoft.com/office/drawing/2014/main" id="{0B1A8D3D-17DC-B6B0-3408-BB1106355159}"/>
              </a:ext>
            </a:extLst>
          </p:cNvPr>
          <p:cNvSpPr>
            <a:spLocks noGrp="1"/>
          </p:cNvSpPr>
          <p:nvPr>
            <p:ph idx="1"/>
          </p:nvPr>
        </p:nvSpPr>
        <p:spPr>
          <a:xfrm>
            <a:off x="838200" y="2202815"/>
            <a:ext cx="10515600" cy="4351338"/>
          </a:xfrm>
          <a:blipFill dpi="0" rotWithShape="1">
            <a:blip r:embed="rId3">
              <a:alphaModFix amt="22000"/>
            </a:blip>
            <a:srcRect/>
            <a:tile tx="0" ty="0" sx="100000" sy="100000" flip="none" algn="tl"/>
          </a:blipFill>
        </p:spPr>
        <p:txBody>
          <a:bodyPr>
            <a:normAutofit lnSpcReduction="10000"/>
          </a:bodyPr>
          <a:lstStyle/>
          <a:p>
            <a:pPr marL="0" indent="0">
              <a:buNone/>
            </a:pPr>
            <a:r>
              <a:rPr lang="en-US" dirty="0">
                <a:ln>
                  <a:noFill/>
                </a:ln>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rPr>
              <a:t>KEY INNER CHARACTERS: Jung’s soul, who takes center stage, Philemon, </a:t>
            </a:r>
            <a:r>
              <a:rPr lang="en-US" dirty="0" err="1">
                <a:ln>
                  <a:noFill/>
                </a:ln>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rPr>
              <a:t>Ammonius</a:t>
            </a:r>
            <a:r>
              <a:rPr lang="en-US" dirty="0">
                <a:ln>
                  <a:noFill/>
                </a:ln>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rPr>
              <a:t>, th</a:t>
            </a:r>
            <a:r>
              <a:rPr lang="en-US" dirty="0">
                <a:solidFill>
                  <a:srgbClr val="000000"/>
                </a:solidFill>
                <a:latin typeface="Times New Roman" panose="02020603050405020304" pitchFamily="18" charset="0"/>
                <a:ea typeface="PMingLiU" panose="02020500000000000000" pitchFamily="18" charset="-120"/>
                <a:cs typeface="Times New Roman" panose="02020603050405020304" pitchFamily="18" charset="0"/>
              </a:rPr>
              <a:t>e prophet </a:t>
            </a:r>
            <a:r>
              <a:rPr lang="en-US" dirty="0">
                <a:ln>
                  <a:noFill/>
                </a:ln>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rPr>
              <a:t>Elijah and Salome. </a:t>
            </a:r>
            <a:endParaRPr lang="en-AU" dirty="0">
              <a:ln>
                <a:noFill/>
              </a:ln>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endParaRPr>
          </a:p>
          <a:p>
            <a:pPr marL="0" indent="0">
              <a:buNone/>
            </a:pPr>
            <a:endParaRPr lang="en-US" dirty="0">
              <a:solidFill>
                <a:srgbClr val="000000"/>
              </a:solidFill>
              <a:latin typeface="Times New Roman" panose="02020603050405020304" pitchFamily="18" charset="0"/>
              <a:ea typeface="PMingLiU" panose="02020500000000000000" pitchFamily="18" charset="-120"/>
              <a:cs typeface="Times New Roman" panose="02020603050405020304" pitchFamily="18" charset="0"/>
            </a:endParaRPr>
          </a:p>
          <a:p>
            <a:pPr marL="0" indent="0">
              <a:buNone/>
            </a:pPr>
            <a:r>
              <a:rPr lang="en-US" dirty="0">
                <a:ln>
                  <a:noFill/>
                </a:ln>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rPr>
              <a:t>MINOR CHARACTERS: the spirit of the depths, the hero </a:t>
            </a:r>
            <a:r>
              <a:rPr lang="en-US" dirty="0" err="1">
                <a:ln>
                  <a:noFill/>
                </a:ln>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rPr>
              <a:t>Seigfried</a:t>
            </a:r>
            <a:r>
              <a:rPr lang="en-US" dirty="0">
                <a:ln>
                  <a:noFill/>
                </a:ln>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rPr>
              <a:t>, </a:t>
            </a:r>
            <a:r>
              <a:rPr lang="en-US" dirty="0">
                <a:solidFill>
                  <a:srgbClr val="000000"/>
                </a:solidFill>
                <a:latin typeface="Times New Roman" panose="02020603050405020304" pitchFamily="18" charset="0"/>
                <a:ea typeface="PMingLiU" panose="02020500000000000000" pitchFamily="18" charset="-120"/>
                <a:cs typeface="Times New Roman" panose="02020603050405020304" pitchFamily="18" charset="0"/>
              </a:rPr>
              <a:t>a</a:t>
            </a:r>
            <a:r>
              <a:rPr lang="en-US" dirty="0">
                <a:ln>
                  <a:noFill/>
                </a:ln>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rPr>
              <a:t> serpent, the Red One, an old scholar and his beautiful daughter, a tramp, the giant </a:t>
            </a:r>
            <a:r>
              <a:rPr lang="en-US" dirty="0" err="1">
                <a:ln>
                  <a:noFill/>
                </a:ln>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rPr>
              <a:t>Izdubar</a:t>
            </a:r>
            <a:r>
              <a:rPr lang="en-US" dirty="0">
                <a:ln>
                  <a:noFill/>
                </a:ln>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rPr>
              <a:t>, Ha the black magician, the librarian and the cook, Ezekiel, characters from the Grail legend, Philemon and Baucis, the dwarfish elemental spirits known as the Cabiri, a hanged man, a raven, a shade who commands him to drink blood from a carcass, the dead who comprise the audience for the Seven Sermons, an old doctor in </a:t>
            </a:r>
            <a:r>
              <a:rPr lang="en-US" dirty="0">
                <a:solidFill>
                  <a:srgbClr val="000000"/>
                </a:solidFill>
                <a:latin typeface="Times New Roman" panose="02020603050405020304" pitchFamily="18" charset="0"/>
                <a:ea typeface="PMingLiU" panose="02020500000000000000" pitchFamily="18" charset="-120"/>
                <a:cs typeface="Times New Roman" panose="02020603050405020304" pitchFamily="18" charset="0"/>
              </a:rPr>
              <a:t>a</a:t>
            </a:r>
            <a:r>
              <a:rPr lang="en-US" dirty="0">
                <a:ln>
                  <a:noFill/>
                </a:ln>
                <a:solidFill>
                  <a:srgbClr val="000000"/>
                </a:solidFill>
                <a:effectLst/>
                <a:latin typeface="Times New Roman" panose="02020603050405020304" pitchFamily="18" charset="0"/>
                <a:ea typeface="PMingLiU" panose="02020500000000000000" pitchFamily="18" charset="-120"/>
                <a:cs typeface="Times New Roman" panose="02020603050405020304" pitchFamily="18" charset="0"/>
              </a:rPr>
              <a:t> turban, and a blue shade identified as Christ. </a:t>
            </a:r>
          </a:p>
          <a:p>
            <a:pPr marL="0" indent="0">
              <a:buNone/>
            </a:pPr>
            <a:endParaRPr lang="en-US" sz="2000" dirty="0">
              <a:solidFill>
                <a:srgbClr val="000000"/>
              </a:solidFill>
              <a:latin typeface="Times New Roman" panose="02020603050405020304" pitchFamily="18" charset="0"/>
              <a:ea typeface="PMingLiU" panose="02020500000000000000" pitchFamily="18" charset="-120"/>
              <a:cs typeface="Times New Roman" panose="02020603050405020304" pitchFamily="18" charset="0"/>
            </a:endParaRPr>
          </a:p>
          <a:p>
            <a:pPr marL="0" indent="0">
              <a:buNone/>
            </a:pPr>
            <a:endParaRPr lang="en-US" sz="1800" dirty="0">
              <a:solidFill>
                <a:srgbClr val="000000"/>
              </a:solidFill>
              <a:latin typeface="Times New Roman" panose="02020603050405020304" pitchFamily="18" charset="0"/>
              <a:ea typeface="PMingLiU" panose="02020500000000000000" pitchFamily="18" charset="-120"/>
              <a:cs typeface="Arial Unicode MS"/>
            </a:endParaRPr>
          </a:p>
          <a:p>
            <a:endParaRPr lang="en-AU" dirty="0"/>
          </a:p>
        </p:txBody>
      </p:sp>
    </p:spTree>
    <p:extLst>
      <p:ext uri="{BB962C8B-B14F-4D97-AF65-F5344CB8AC3E}">
        <p14:creationId xmlns:p14="http://schemas.microsoft.com/office/powerpoint/2010/main" val="1994614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3B46DB-6DF4-058D-0423-3DD7B71C5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4022" y="-159930"/>
            <a:ext cx="3257047" cy="5471156"/>
          </a:xfrm>
          <a:prstGeom prst="rect">
            <a:avLst/>
          </a:prstGeom>
          <a:effectLst>
            <a:softEdge rad="635000"/>
          </a:effectLst>
        </p:spPr>
      </p:pic>
      <p:sp>
        <p:nvSpPr>
          <p:cNvPr id="2" name="Title 1">
            <a:extLst>
              <a:ext uri="{FF2B5EF4-FFF2-40B4-BE49-F238E27FC236}">
                <a16:creationId xmlns:a16="http://schemas.microsoft.com/office/drawing/2014/main" id="{A071209B-2DCC-635B-E71F-B39BBA5E98A3}"/>
              </a:ext>
            </a:extLst>
          </p:cNvPr>
          <p:cNvSpPr>
            <a:spLocks noGrp="1"/>
          </p:cNvSpPr>
          <p:nvPr>
            <p:ph type="title"/>
          </p:nvPr>
        </p:nvSpPr>
        <p:spPr>
          <a:xfrm>
            <a:off x="3825076" y="1777693"/>
            <a:ext cx="4467844" cy="2263140"/>
          </a:xfrm>
        </p:spPr>
        <p:txBody>
          <a:bodyPr>
            <a:normAutofit/>
          </a:bodyPr>
          <a:lstStyle/>
          <a:p>
            <a:r>
              <a:rPr lang="en-AU" sz="2800" dirty="0">
                <a:solidFill>
                  <a:schemeClr val="bg1"/>
                </a:solidFill>
                <a:effectLst/>
                <a:latin typeface="Times New Roman" panose="02020603050405020304" pitchFamily="18" charset="0"/>
                <a:ea typeface="Calibri" panose="020F0502020204030204" pitchFamily="34" charset="0"/>
              </a:rPr>
              <a:t>“I warned you about magic. </a:t>
            </a:r>
            <a:br>
              <a:rPr lang="en-AU" sz="2800" dirty="0">
                <a:solidFill>
                  <a:schemeClr val="bg1"/>
                </a:solidFill>
                <a:effectLst/>
                <a:latin typeface="Times New Roman" panose="02020603050405020304" pitchFamily="18" charset="0"/>
                <a:ea typeface="Calibri" panose="020F0502020204030204" pitchFamily="34" charset="0"/>
              </a:rPr>
            </a:br>
            <a:r>
              <a:rPr lang="en-AU" sz="2800" dirty="0">
                <a:solidFill>
                  <a:schemeClr val="bg1"/>
                </a:solidFill>
                <a:effectLst/>
                <a:latin typeface="Times New Roman" panose="02020603050405020304" pitchFamily="18" charset="0"/>
                <a:ea typeface="Calibri" panose="020F0502020204030204" pitchFamily="34" charset="0"/>
              </a:rPr>
              <a:t>Devilish stuff gets into you.” </a:t>
            </a:r>
            <a:br>
              <a:rPr lang="en-AU" sz="2800" dirty="0">
                <a:solidFill>
                  <a:schemeClr val="bg1"/>
                </a:solidFill>
                <a:effectLst/>
                <a:latin typeface="Times New Roman" panose="02020603050405020304" pitchFamily="18" charset="0"/>
                <a:ea typeface="Calibri" panose="020F0502020204030204" pitchFamily="34" charset="0"/>
              </a:rPr>
            </a:br>
            <a:r>
              <a:rPr lang="en-AU" sz="2800" dirty="0">
                <a:solidFill>
                  <a:schemeClr val="bg1"/>
                </a:solidFill>
                <a:effectLst/>
                <a:latin typeface="Times New Roman" panose="02020603050405020304" pitchFamily="18" charset="0"/>
                <a:ea typeface="Calibri" panose="020F0502020204030204" pitchFamily="34" charset="0"/>
              </a:rPr>
              <a:t>					 </a:t>
            </a:r>
            <a:r>
              <a:rPr lang="en-AU" sz="2000" dirty="0">
                <a:solidFill>
                  <a:schemeClr val="bg1"/>
                </a:solidFill>
                <a:effectLst/>
                <a:latin typeface="Times New Roman" panose="02020603050405020304" pitchFamily="18" charset="0"/>
                <a:ea typeface="Calibri" panose="020F0502020204030204" pitchFamily="34" charset="0"/>
              </a:rPr>
              <a:t>Jung, </a:t>
            </a:r>
            <a:r>
              <a:rPr lang="en-AU" sz="2000" i="1" dirty="0">
                <a:solidFill>
                  <a:schemeClr val="bg1"/>
                </a:solidFill>
                <a:effectLst/>
                <a:latin typeface="Times New Roman" panose="02020603050405020304" pitchFamily="18" charset="0"/>
                <a:ea typeface="Calibri" panose="020F0502020204030204" pitchFamily="34" charset="0"/>
              </a:rPr>
              <a:t>Black Book 6</a:t>
            </a:r>
            <a:r>
              <a:rPr lang="en-AU" sz="2000" dirty="0">
                <a:solidFill>
                  <a:schemeClr val="bg1"/>
                </a:solidFill>
                <a:effectLst/>
                <a:latin typeface="Times New Roman" panose="02020603050405020304" pitchFamily="18" charset="0"/>
                <a:ea typeface="Calibri" panose="020F0502020204030204" pitchFamily="34" charset="0"/>
              </a:rPr>
              <a:t>, p. 263</a:t>
            </a:r>
            <a:endParaRPr lang="en-AU" sz="2000" dirty="0">
              <a:solidFill>
                <a:schemeClr val="bg1"/>
              </a:solidFill>
            </a:endParaRPr>
          </a:p>
        </p:txBody>
      </p:sp>
      <p:pic>
        <p:nvPicPr>
          <p:cNvPr id="5" name="Picture 4">
            <a:extLst>
              <a:ext uri="{FF2B5EF4-FFF2-40B4-BE49-F238E27FC236}">
                <a16:creationId xmlns:a16="http://schemas.microsoft.com/office/drawing/2014/main" id="{653CC555-7C97-38C4-710F-B44570AAEC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37231" y="2101886"/>
            <a:ext cx="3379361" cy="4505814"/>
          </a:xfrm>
          <a:prstGeom prst="rect">
            <a:avLst/>
          </a:prstGeom>
          <a:effectLst>
            <a:softEdge rad="635000"/>
          </a:effectLst>
        </p:spPr>
      </p:pic>
      <p:pic>
        <p:nvPicPr>
          <p:cNvPr id="22" name="Picture 21">
            <a:extLst>
              <a:ext uri="{FF2B5EF4-FFF2-40B4-BE49-F238E27FC236}">
                <a16:creationId xmlns:a16="http://schemas.microsoft.com/office/drawing/2014/main" id="{899A0F01-A699-7730-B7F0-7516509E4B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128" y="4248236"/>
            <a:ext cx="3228326" cy="1989980"/>
          </a:xfrm>
          <a:prstGeom prst="rect">
            <a:avLst/>
          </a:prstGeom>
          <a:effectLst>
            <a:softEdge rad="635000"/>
          </a:effectLst>
          <a:scene3d>
            <a:camera prst="perspectiveHeroicExtremeRightFacing"/>
            <a:lightRig rig="threePt" dir="t"/>
          </a:scene3d>
        </p:spPr>
      </p:pic>
      <p:pic>
        <p:nvPicPr>
          <p:cNvPr id="24" name="Picture 23">
            <a:extLst>
              <a:ext uri="{FF2B5EF4-FFF2-40B4-BE49-F238E27FC236}">
                <a16:creationId xmlns:a16="http://schemas.microsoft.com/office/drawing/2014/main" id="{E6C3A77C-BFE4-2F39-737A-80C55AF64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991" y="650558"/>
            <a:ext cx="2404308" cy="4231004"/>
          </a:xfrm>
          <a:prstGeom prst="rect">
            <a:avLst/>
          </a:prstGeom>
          <a:effectLst>
            <a:softEdge rad="635000"/>
          </a:effectLst>
        </p:spPr>
      </p:pic>
      <p:sp>
        <p:nvSpPr>
          <p:cNvPr id="3" name="TextBox 2">
            <a:extLst>
              <a:ext uri="{FF2B5EF4-FFF2-40B4-BE49-F238E27FC236}">
                <a16:creationId xmlns:a16="http://schemas.microsoft.com/office/drawing/2014/main" id="{EDE89B6C-7EB6-F72A-CD32-FDF965134FA1}"/>
              </a:ext>
            </a:extLst>
          </p:cNvPr>
          <p:cNvSpPr txBox="1"/>
          <p:nvPr/>
        </p:nvSpPr>
        <p:spPr>
          <a:xfrm>
            <a:off x="9993464" y="6299923"/>
            <a:ext cx="2167605" cy="307777"/>
          </a:xfrm>
          <a:prstGeom prst="rect">
            <a:avLst/>
          </a:prstGeom>
          <a:noFill/>
        </p:spPr>
        <p:txBody>
          <a:bodyPr wrap="square" rtlCol="0">
            <a:spAutoFit/>
          </a:bodyPr>
          <a:lstStyle/>
          <a:p>
            <a:r>
              <a:rPr lang="en-AU" sz="1400" dirty="0">
                <a:solidFill>
                  <a:schemeClr val="bg1"/>
                </a:solidFill>
                <a:latin typeface="Times New Roman" panose="02020603050405020304" pitchFamily="18" charset="0"/>
                <a:cs typeface="Times New Roman" panose="02020603050405020304" pitchFamily="18" charset="0"/>
              </a:rPr>
              <a:t>Artwork by Lynn Brunet</a:t>
            </a:r>
          </a:p>
        </p:txBody>
      </p:sp>
    </p:spTree>
    <p:extLst>
      <p:ext uri="{BB962C8B-B14F-4D97-AF65-F5344CB8AC3E}">
        <p14:creationId xmlns:p14="http://schemas.microsoft.com/office/powerpoint/2010/main" val="1978364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38E76-1A91-A449-057B-AD6D7FA7DCE4}"/>
              </a:ext>
            </a:extLst>
          </p:cNvPr>
          <p:cNvSpPr>
            <a:spLocks noGrp="1"/>
          </p:cNvSpPr>
          <p:nvPr>
            <p:ph type="title"/>
          </p:nvPr>
        </p:nvSpPr>
        <p:spPr>
          <a:xfrm>
            <a:off x="836468" y="502008"/>
            <a:ext cx="10515600" cy="831306"/>
          </a:xfrm>
        </p:spPr>
        <p:txBody>
          <a:bodyPr>
            <a:normAutofit/>
          </a:bodyPr>
          <a:lstStyle/>
          <a:p>
            <a:pPr algn="ctr"/>
            <a:r>
              <a:rPr lang="en-AU" dirty="0">
                <a:latin typeface="Californian FB" panose="0207040306080B030204" pitchFamily="18" charset="0"/>
              </a:rPr>
              <a:t>C. G. Jung (1875-1961)</a:t>
            </a:r>
          </a:p>
        </p:txBody>
      </p:sp>
      <p:sp>
        <p:nvSpPr>
          <p:cNvPr id="3" name="Content Placeholder 2">
            <a:extLst>
              <a:ext uri="{FF2B5EF4-FFF2-40B4-BE49-F238E27FC236}">
                <a16:creationId xmlns:a16="http://schemas.microsoft.com/office/drawing/2014/main" id="{5D094FE5-F2D9-241F-23D7-DDFEA06ECEE0}"/>
              </a:ext>
            </a:extLst>
          </p:cNvPr>
          <p:cNvSpPr>
            <a:spLocks noGrp="1"/>
          </p:cNvSpPr>
          <p:nvPr>
            <p:ph idx="1"/>
          </p:nvPr>
        </p:nvSpPr>
        <p:spPr>
          <a:xfrm>
            <a:off x="1509287" y="5589944"/>
            <a:ext cx="3996553" cy="923329"/>
          </a:xfrm>
        </p:spPr>
        <p:txBody>
          <a:bodyPr>
            <a:noAutofit/>
          </a:bodyPr>
          <a:lstStyle/>
          <a:p>
            <a:pPr marL="0" indent="0">
              <a:lnSpc>
                <a:spcPct val="110000"/>
              </a:lnSpc>
              <a:buNone/>
            </a:pPr>
            <a:r>
              <a:rPr lang="en-AU" sz="1800" dirty="0">
                <a:latin typeface="Californian FB" panose="0207040306080B030204" pitchFamily="18" charset="0"/>
              </a:rPr>
              <a:t>C. G. Jung, </a:t>
            </a:r>
            <a:r>
              <a:rPr lang="en-AU" sz="1800" i="1" dirty="0">
                <a:latin typeface="Californian FB" panose="0207040306080B030204" pitchFamily="18" charset="0"/>
              </a:rPr>
              <a:t>The Black Books 1913-1932: Notebooks of Transformation, </a:t>
            </a:r>
            <a:r>
              <a:rPr lang="en-AU" sz="1800" dirty="0">
                <a:latin typeface="Californian FB" panose="0207040306080B030204" pitchFamily="18" charset="0"/>
              </a:rPr>
              <a:t>edited by Sonu Shamdasani. W. W. Norton &amp; Co, 2020.</a:t>
            </a:r>
          </a:p>
        </p:txBody>
      </p:sp>
      <p:pic>
        <p:nvPicPr>
          <p:cNvPr id="5" name="Picture 4">
            <a:extLst>
              <a:ext uri="{FF2B5EF4-FFF2-40B4-BE49-F238E27FC236}">
                <a16:creationId xmlns:a16="http://schemas.microsoft.com/office/drawing/2014/main" id="{0D47A16F-4970-F709-98C1-B625E6E35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099712" y="1889019"/>
            <a:ext cx="4193628" cy="3145221"/>
          </a:xfrm>
          <a:prstGeom prst="rect">
            <a:avLst/>
          </a:prstGeom>
        </p:spPr>
      </p:pic>
      <p:pic>
        <p:nvPicPr>
          <p:cNvPr id="6" name="Picture 5">
            <a:extLst>
              <a:ext uri="{FF2B5EF4-FFF2-40B4-BE49-F238E27FC236}">
                <a16:creationId xmlns:a16="http://schemas.microsoft.com/office/drawing/2014/main" id="{23AD908A-234D-F826-3FDC-B4B9B4BC7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62382" y="1953395"/>
            <a:ext cx="3690365" cy="3016468"/>
          </a:xfrm>
          <a:prstGeom prst="rect">
            <a:avLst/>
          </a:prstGeom>
        </p:spPr>
      </p:pic>
      <p:sp>
        <p:nvSpPr>
          <p:cNvPr id="9" name="TextBox 8">
            <a:extLst>
              <a:ext uri="{FF2B5EF4-FFF2-40B4-BE49-F238E27FC236}">
                <a16:creationId xmlns:a16="http://schemas.microsoft.com/office/drawing/2014/main" id="{34CB6E66-2396-367E-6CF9-2C260F50187E}"/>
              </a:ext>
            </a:extLst>
          </p:cNvPr>
          <p:cNvSpPr txBox="1"/>
          <p:nvPr/>
        </p:nvSpPr>
        <p:spPr>
          <a:xfrm>
            <a:off x="7623916" y="5784573"/>
            <a:ext cx="3448708" cy="923330"/>
          </a:xfrm>
          <a:prstGeom prst="rect">
            <a:avLst/>
          </a:prstGeom>
          <a:noFill/>
        </p:spPr>
        <p:txBody>
          <a:bodyPr wrap="square" rtlCol="0">
            <a:spAutoFit/>
          </a:bodyPr>
          <a:lstStyle/>
          <a:p>
            <a:pPr marL="0" indent="0" algn="ctr">
              <a:buNone/>
            </a:pPr>
            <a:r>
              <a:rPr lang="en-AU" sz="1800" dirty="0">
                <a:latin typeface="Californian FB" panose="0207040306080B030204" pitchFamily="18" charset="0"/>
              </a:rPr>
              <a:t>C. G. Jung, </a:t>
            </a:r>
            <a:r>
              <a:rPr lang="en-AU" sz="1800" i="1" dirty="0">
                <a:latin typeface="Californian FB" panose="0207040306080B030204" pitchFamily="18" charset="0"/>
              </a:rPr>
              <a:t>The Red Book: Liber Novus, </a:t>
            </a:r>
            <a:r>
              <a:rPr lang="en-AU" sz="1800" dirty="0">
                <a:latin typeface="Californian FB" panose="0207040306080B030204" pitchFamily="18" charset="0"/>
              </a:rPr>
              <a:t>edited by Sonu Shamdasani. </a:t>
            </a:r>
          </a:p>
          <a:p>
            <a:pPr marL="0" indent="0" algn="ctr">
              <a:buNone/>
            </a:pPr>
            <a:r>
              <a:rPr lang="en-AU" sz="1800" dirty="0">
                <a:latin typeface="Californian FB" panose="0207040306080B030204" pitchFamily="18" charset="0"/>
              </a:rPr>
              <a:t>W. W. Norton &amp; Co, 2009.</a:t>
            </a:r>
          </a:p>
        </p:txBody>
      </p:sp>
    </p:spTree>
    <p:extLst>
      <p:ext uri="{BB962C8B-B14F-4D97-AF65-F5344CB8AC3E}">
        <p14:creationId xmlns:p14="http://schemas.microsoft.com/office/powerpoint/2010/main" val="1287796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F0300-9162-3DEE-C4EB-60AC1A694BC4}"/>
              </a:ext>
            </a:extLst>
          </p:cNvPr>
          <p:cNvSpPr>
            <a:spLocks noGrp="1"/>
          </p:cNvSpPr>
          <p:nvPr>
            <p:ph type="title"/>
          </p:nvPr>
        </p:nvSpPr>
        <p:spPr>
          <a:xfrm>
            <a:off x="1217886" y="1013458"/>
            <a:ext cx="9756228" cy="1596097"/>
          </a:xfrm>
        </p:spPr>
        <p:txBody>
          <a:bodyPr>
            <a:normAutofit fontScale="90000"/>
          </a:bodyPr>
          <a:lstStyle/>
          <a:p>
            <a:r>
              <a:rPr lang="en-US" sz="3100" dirty="0">
                <a:ln>
                  <a:noFill/>
                </a:ln>
                <a:solidFill>
                  <a:schemeClr val="bg1"/>
                </a:solidFill>
                <a:effectLst/>
                <a:latin typeface="Times New Roman" panose="02020603050405020304" pitchFamily="18" charset="0"/>
                <a:ea typeface="PMingLiU" panose="02020500000000000000" pitchFamily="18" charset="-120"/>
                <a:cs typeface="Arial Unicode MS"/>
              </a:rPr>
              <a:t>“But what is my calling? The new religion and its proclamation.” </a:t>
            </a:r>
            <a:br>
              <a:rPr lang="en-US" sz="1800" dirty="0">
                <a:ln>
                  <a:noFill/>
                </a:ln>
                <a:solidFill>
                  <a:schemeClr val="bg1"/>
                </a:solidFill>
                <a:effectLst/>
                <a:latin typeface="Times New Roman" panose="02020603050405020304" pitchFamily="18" charset="0"/>
                <a:ea typeface="PMingLiU" panose="02020500000000000000" pitchFamily="18" charset="-120"/>
                <a:cs typeface="Arial Unicode MS"/>
              </a:rPr>
            </a:br>
            <a:br>
              <a:rPr lang="en-US" sz="1800" dirty="0">
                <a:ln>
                  <a:noFill/>
                </a:ln>
                <a:solidFill>
                  <a:schemeClr val="bg1"/>
                </a:solidFill>
                <a:effectLst/>
                <a:latin typeface="Times New Roman" panose="02020603050405020304" pitchFamily="18" charset="0"/>
                <a:ea typeface="PMingLiU" panose="02020500000000000000" pitchFamily="18" charset="-120"/>
                <a:cs typeface="Arial Unicode MS"/>
              </a:rPr>
            </a:br>
            <a:r>
              <a:rPr lang="en-US" sz="1800" dirty="0">
                <a:ln>
                  <a:noFill/>
                </a:ln>
                <a:solidFill>
                  <a:schemeClr val="bg1"/>
                </a:solidFill>
                <a:effectLst/>
                <a:latin typeface="Times New Roman" panose="02020603050405020304" pitchFamily="18" charset="0"/>
                <a:ea typeface="PMingLiU" panose="02020500000000000000" pitchFamily="18" charset="-120"/>
                <a:cs typeface="Arial Unicode MS"/>
              </a:rPr>
              <a:t>							</a:t>
            </a:r>
            <a:r>
              <a:rPr lang="en-US" sz="2200" dirty="0">
                <a:ln>
                  <a:noFill/>
                </a:ln>
                <a:solidFill>
                  <a:schemeClr val="bg1"/>
                </a:solidFill>
                <a:effectLst/>
                <a:latin typeface="Times New Roman" panose="02020603050405020304" pitchFamily="18" charset="0"/>
                <a:ea typeface="PMingLiU" panose="02020500000000000000" pitchFamily="18" charset="-120"/>
                <a:cs typeface="Arial Unicode MS"/>
              </a:rPr>
              <a:t>Jung, </a:t>
            </a:r>
            <a:r>
              <a:rPr lang="en-US" sz="2200" i="1" dirty="0">
                <a:ln>
                  <a:noFill/>
                </a:ln>
                <a:solidFill>
                  <a:schemeClr val="bg1"/>
                </a:solidFill>
                <a:effectLst/>
                <a:latin typeface="Times New Roman" panose="02020603050405020304" pitchFamily="18" charset="0"/>
                <a:ea typeface="PMingLiU" panose="02020500000000000000" pitchFamily="18" charset="-120"/>
                <a:cs typeface="Arial Unicode MS"/>
              </a:rPr>
              <a:t>BB 7</a:t>
            </a:r>
            <a:r>
              <a:rPr lang="en-US" sz="2200" dirty="0">
                <a:ln>
                  <a:noFill/>
                </a:ln>
                <a:solidFill>
                  <a:schemeClr val="bg1"/>
                </a:solidFill>
                <a:effectLst/>
                <a:latin typeface="Times New Roman" panose="02020603050405020304" pitchFamily="18" charset="0"/>
                <a:ea typeface="PMingLiU" panose="02020500000000000000" pitchFamily="18" charset="-120"/>
                <a:cs typeface="Arial Unicode MS"/>
              </a:rPr>
              <a:t>, p. 211 </a:t>
            </a:r>
            <a:br>
              <a:rPr lang="en-AU" sz="1800" dirty="0">
                <a:ln>
                  <a:noFill/>
                </a:ln>
                <a:solidFill>
                  <a:schemeClr val="bg1"/>
                </a:solidFill>
                <a:effectLst/>
                <a:latin typeface="Helvetica" panose="020B0604020202020204" pitchFamily="34" charset="0"/>
                <a:ea typeface="PMingLiU" panose="02020500000000000000" pitchFamily="18" charset="-120"/>
                <a:cs typeface="Arial Unicode MS"/>
              </a:rPr>
            </a:br>
            <a:endParaRPr lang="en-AU" dirty="0">
              <a:solidFill>
                <a:schemeClr val="bg1"/>
              </a:solidFill>
            </a:endParaRPr>
          </a:p>
        </p:txBody>
      </p:sp>
    </p:spTree>
    <p:extLst>
      <p:ext uri="{BB962C8B-B14F-4D97-AF65-F5344CB8AC3E}">
        <p14:creationId xmlns:p14="http://schemas.microsoft.com/office/powerpoint/2010/main" val="3714171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6C31-A589-75EE-BD7F-D1A15D36DF39}"/>
              </a:ext>
            </a:extLst>
          </p:cNvPr>
          <p:cNvSpPr>
            <a:spLocks noGrp="1"/>
          </p:cNvSpPr>
          <p:nvPr>
            <p:ph type="title"/>
          </p:nvPr>
        </p:nvSpPr>
        <p:spPr>
          <a:xfrm>
            <a:off x="1062990" y="982849"/>
            <a:ext cx="10066020" cy="3954780"/>
          </a:xfrm>
        </p:spPr>
        <p:txBody>
          <a:bodyPr>
            <a:normAutofit fontScale="90000"/>
          </a:bodyPr>
          <a:lstStyle/>
          <a:p>
            <a:br>
              <a:rPr lang="en-AU" sz="4400" b="1" dirty="0">
                <a:latin typeface="Californian FB" panose="0207040306080B030204" pitchFamily="18" charset="0"/>
              </a:rPr>
            </a:br>
            <a:br>
              <a:rPr lang="en-AU" sz="4400" b="1" dirty="0">
                <a:latin typeface="Californian FB" panose="0207040306080B030204" pitchFamily="18" charset="0"/>
              </a:rPr>
            </a:br>
            <a:br>
              <a:rPr lang="en-AU" sz="4400" b="1" dirty="0">
                <a:latin typeface="Californian FB" panose="0207040306080B030204" pitchFamily="18" charset="0"/>
              </a:rPr>
            </a:br>
            <a:r>
              <a:rPr lang="en-AU" sz="3600" b="1" dirty="0">
                <a:solidFill>
                  <a:schemeClr val="bg1"/>
                </a:solidFill>
                <a:latin typeface="Californian FB" panose="0207040306080B030204" pitchFamily="18" charset="0"/>
              </a:rPr>
              <a:t>“I have … prepared all of the instruments of the torture chamber for you, if it should ever occur to you again to be sensitive.”</a:t>
            </a:r>
            <a:br>
              <a:rPr lang="en-AU" b="1" dirty="0">
                <a:solidFill>
                  <a:schemeClr val="bg1"/>
                </a:solidFill>
                <a:latin typeface="Californian FB" panose="0207040306080B030204" pitchFamily="18" charset="0"/>
              </a:rPr>
            </a:br>
            <a:r>
              <a:rPr lang="en-AU" b="1" dirty="0">
                <a:solidFill>
                  <a:schemeClr val="bg1"/>
                </a:solidFill>
                <a:latin typeface="Californian FB" panose="0207040306080B030204" pitchFamily="18" charset="0"/>
              </a:rPr>
              <a:t>	</a:t>
            </a:r>
            <a:br>
              <a:rPr lang="en-AU" b="1" dirty="0">
                <a:solidFill>
                  <a:schemeClr val="bg1"/>
                </a:solidFill>
                <a:latin typeface="Californian FB" panose="0207040306080B030204" pitchFamily="18" charset="0"/>
              </a:rPr>
            </a:br>
            <a:r>
              <a:rPr lang="en-AU" sz="2800" dirty="0">
                <a:ln>
                  <a:noFill/>
                </a:ln>
                <a:solidFill>
                  <a:schemeClr val="bg1"/>
                </a:solidFill>
                <a:effectLst/>
                <a:latin typeface="Californian FB" panose="0207040306080B030204" pitchFamily="18" charset="0"/>
                <a:ea typeface="Arial Unicode MS"/>
                <a:cs typeface="Arial Unicode MS"/>
              </a:rPr>
              <a:t>							Jung, </a:t>
            </a:r>
            <a:r>
              <a:rPr lang="en-AU" sz="2800" i="1" dirty="0">
                <a:ln>
                  <a:noFill/>
                </a:ln>
                <a:solidFill>
                  <a:schemeClr val="bg1"/>
                </a:solidFill>
                <a:effectLst/>
                <a:latin typeface="Californian FB" panose="0207040306080B030204" pitchFamily="18" charset="0"/>
                <a:ea typeface="Arial Unicode MS"/>
                <a:cs typeface="Arial Unicode MS"/>
              </a:rPr>
              <a:t>Black Book  5</a:t>
            </a:r>
            <a:r>
              <a:rPr lang="en-AU" sz="2800" dirty="0">
                <a:ln>
                  <a:noFill/>
                </a:ln>
                <a:solidFill>
                  <a:schemeClr val="bg1"/>
                </a:solidFill>
                <a:effectLst/>
                <a:latin typeface="Californian FB" panose="0207040306080B030204" pitchFamily="18" charset="0"/>
                <a:ea typeface="Arial Unicode MS"/>
                <a:cs typeface="Arial Unicode MS"/>
              </a:rPr>
              <a:t>, p. 223</a:t>
            </a:r>
            <a:br>
              <a:rPr lang="en-AU" sz="2800" dirty="0">
                <a:ln>
                  <a:noFill/>
                </a:ln>
                <a:solidFill>
                  <a:srgbClr val="000000"/>
                </a:solidFill>
                <a:effectLst/>
                <a:latin typeface="Californian FB" panose="0207040306080B030204" pitchFamily="18" charset="0"/>
                <a:ea typeface="Arial Unicode MS"/>
                <a:cs typeface="Arial Unicode MS"/>
              </a:rPr>
            </a:br>
            <a:br>
              <a:rPr lang="en-AU" sz="4400" b="1" dirty="0">
                <a:latin typeface="Californian FB" panose="0207040306080B030204" pitchFamily="18" charset="0"/>
              </a:rPr>
            </a:br>
            <a:endParaRPr lang="en-AU" dirty="0"/>
          </a:p>
        </p:txBody>
      </p:sp>
    </p:spTree>
    <p:extLst>
      <p:ext uri="{BB962C8B-B14F-4D97-AF65-F5344CB8AC3E}">
        <p14:creationId xmlns:p14="http://schemas.microsoft.com/office/powerpoint/2010/main" val="3922767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C88BB0-73FE-79CA-D75A-27E15504CFCD}"/>
              </a:ext>
            </a:extLst>
          </p:cNvPr>
          <p:cNvSpPr>
            <a:spLocks noGrp="1"/>
          </p:cNvSpPr>
          <p:nvPr>
            <p:ph idx="1"/>
          </p:nvPr>
        </p:nvSpPr>
        <p:spPr>
          <a:xfrm>
            <a:off x="3139440" y="4382813"/>
            <a:ext cx="5913120" cy="1198180"/>
          </a:xfrm>
        </p:spPr>
        <p:txBody>
          <a:bodyPr>
            <a:normAutofit/>
          </a:bodyPr>
          <a:lstStyle/>
          <a:p>
            <a:r>
              <a:rPr lang="en-AU" dirty="0">
                <a:latin typeface="Times New Roman" panose="02020603050405020304" pitchFamily="18" charset="0"/>
                <a:cs typeface="Times New Roman" panose="02020603050405020304" pitchFamily="18" charset="0"/>
              </a:rPr>
              <a:t>Manipulated attachment needs</a:t>
            </a:r>
          </a:p>
          <a:p>
            <a:r>
              <a:rPr lang="en-AU" dirty="0">
                <a:latin typeface="Times New Roman" panose="02020603050405020304" pitchFamily="18" charset="0"/>
                <a:cs typeface="Times New Roman" panose="02020603050405020304" pitchFamily="18" charset="0"/>
              </a:rPr>
              <a:t>Jung’s realisations in the </a:t>
            </a:r>
            <a:r>
              <a:rPr lang="en-AU" i="1" dirty="0">
                <a:latin typeface="Times New Roman" panose="02020603050405020304" pitchFamily="18" charset="0"/>
                <a:cs typeface="Times New Roman" panose="02020603050405020304" pitchFamily="18" charset="0"/>
              </a:rPr>
              <a:t>Black Books</a:t>
            </a:r>
          </a:p>
          <a:p>
            <a:endParaRPr lang="en-AU" dirty="0"/>
          </a:p>
        </p:txBody>
      </p:sp>
      <p:sp>
        <p:nvSpPr>
          <p:cNvPr id="4" name="TextBox 3">
            <a:extLst>
              <a:ext uri="{FF2B5EF4-FFF2-40B4-BE49-F238E27FC236}">
                <a16:creationId xmlns:a16="http://schemas.microsoft.com/office/drawing/2014/main" id="{19879469-DD29-0769-BA52-929F556164CB}"/>
              </a:ext>
            </a:extLst>
          </p:cNvPr>
          <p:cNvSpPr txBox="1"/>
          <p:nvPr/>
        </p:nvSpPr>
        <p:spPr>
          <a:xfrm>
            <a:off x="3415665" y="5913456"/>
            <a:ext cx="5360670" cy="461665"/>
          </a:xfrm>
          <a:prstGeom prst="rect">
            <a:avLst/>
          </a:prstGeom>
          <a:noFill/>
        </p:spPr>
        <p:txBody>
          <a:bodyPr wrap="square" rtlCol="0">
            <a:spAutoFit/>
          </a:bodyPr>
          <a:lstStyle/>
          <a:p>
            <a:pPr algn="ctr"/>
            <a:r>
              <a:rPr lang="en-AU" sz="1200" dirty="0"/>
              <a:t>Background images sourced from </a:t>
            </a:r>
            <a:r>
              <a:rPr lang="en-AU" sz="1200" dirty="0" err="1"/>
              <a:t>Powerpoint</a:t>
            </a:r>
            <a:r>
              <a:rPr lang="en-AU" sz="1200" dirty="0"/>
              <a:t> stock images. Other artwork </a:t>
            </a:r>
          </a:p>
          <a:p>
            <a:pPr algn="ctr"/>
            <a:r>
              <a:rPr lang="en-AU" sz="1200" dirty="0"/>
              <a:t>by Lynn Brunet.</a:t>
            </a:r>
          </a:p>
        </p:txBody>
      </p:sp>
      <p:sp>
        <p:nvSpPr>
          <p:cNvPr id="6" name="Title 5">
            <a:extLst>
              <a:ext uri="{FF2B5EF4-FFF2-40B4-BE49-F238E27FC236}">
                <a16:creationId xmlns:a16="http://schemas.microsoft.com/office/drawing/2014/main" id="{A3E2F9D7-9F84-53A3-EEB3-44856E70CE4F}"/>
              </a:ext>
            </a:extLst>
          </p:cNvPr>
          <p:cNvSpPr>
            <a:spLocks noGrp="1"/>
          </p:cNvSpPr>
          <p:nvPr>
            <p:ph type="title"/>
          </p:nvPr>
        </p:nvSpPr>
        <p:spPr>
          <a:xfrm>
            <a:off x="1012934" y="2046889"/>
            <a:ext cx="10166131" cy="1547648"/>
          </a:xfrm>
        </p:spPr>
        <p:txBody>
          <a:bodyPr>
            <a:normAutofit fontScale="90000"/>
          </a:bodyPr>
          <a:lstStyle/>
          <a:p>
            <a:r>
              <a:rPr lang="en-AU" sz="3100" dirty="0">
                <a:ln>
                  <a:noFill/>
                </a:ln>
                <a:solidFill>
                  <a:srgbClr val="000000"/>
                </a:solidFill>
                <a:effectLst/>
                <a:latin typeface="Times New Roman" panose="02020603050405020304" pitchFamily="18" charset="0"/>
                <a:ea typeface="Times New Roman" panose="02020603050405020304" pitchFamily="18" charset="0"/>
                <a:cs typeface="Arial Unicode MS"/>
              </a:rPr>
              <a:t>“Like a stray child you stand pitifully among the mighty, who hold the threads of your life. You cry for help and attach yourself to the first person that comes your way. Perhaps he can advise you, perhaps he knows the thought that you do not have, and which all things have sucked out of you.” </a:t>
            </a:r>
            <a:br>
              <a:rPr lang="en-AU" sz="1800" dirty="0">
                <a:ln>
                  <a:noFill/>
                </a:ln>
                <a:solidFill>
                  <a:srgbClr val="000000"/>
                </a:solidFill>
                <a:effectLst/>
                <a:latin typeface="Times New Roman" panose="02020603050405020304" pitchFamily="18" charset="0"/>
                <a:ea typeface="Times New Roman" panose="02020603050405020304" pitchFamily="18" charset="0"/>
                <a:cs typeface="Arial Unicode MS"/>
              </a:rPr>
            </a:br>
            <a:br>
              <a:rPr lang="en-AU" sz="1800" dirty="0">
                <a:ln>
                  <a:noFill/>
                </a:ln>
                <a:solidFill>
                  <a:srgbClr val="000000"/>
                </a:solidFill>
                <a:effectLst/>
                <a:latin typeface="Times New Roman" panose="02020603050405020304" pitchFamily="18" charset="0"/>
                <a:ea typeface="Times New Roman" panose="02020603050405020304" pitchFamily="18" charset="0"/>
                <a:cs typeface="Arial Unicode MS"/>
              </a:rPr>
            </a:br>
            <a:r>
              <a:rPr lang="en-AU" sz="1800" dirty="0">
                <a:ln>
                  <a:noFill/>
                </a:ln>
                <a:solidFill>
                  <a:srgbClr val="000000"/>
                </a:solidFill>
                <a:effectLst/>
                <a:latin typeface="Times New Roman" panose="02020603050405020304" pitchFamily="18" charset="0"/>
                <a:ea typeface="Times New Roman" panose="02020603050405020304" pitchFamily="18" charset="0"/>
                <a:cs typeface="Arial Unicode MS"/>
              </a:rPr>
              <a:t>					            </a:t>
            </a:r>
            <a:r>
              <a:rPr lang="en-AU" sz="2200" dirty="0">
                <a:ln>
                  <a:noFill/>
                </a:ln>
                <a:solidFill>
                  <a:srgbClr val="000000"/>
                </a:solidFill>
                <a:effectLst/>
                <a:latin typeface="Times New Roman" panose="02020603050405020304" pitchFamily="18" charset="0"/>
                <a:ea typeface="Times New Roman" panose="02020603050405020304" pitchFamily="18" charset="0"/>
                <a:cs typeface="Arial Unicode MS"/>
              </a:rPr>
              <a:t>Jung, </a:t>
            </a:r>
            <a:r>
              <a:rPr lang="en-AU" sz="2200" i="1" dirty="0">
                <a:ln>
                  <a:noFill/>
                </a:ln>
                <a:solidFill>
                  <a:srgbClr val="000000"/>
                </a:solidFill>
                <a:effectLst/>
                <a:latin typeface="Times New Roman" panose="02020603050405020304" pitchFamily="18" charset="0"/>
                <a:ea typeface="Times New Roman" panose="02020603050405020304" pitchFamily="18" charset="0"/>
                <a:cs typeface="Arial Unicode MS"/>
              </a:rPr>
              <a:t>The Red Book, Reader’s Edition</a:t>
            </a:r>
            <a:r>
              <a:rPr lang="en-AU" sz="2200" dirty="0">
                <a:ln>
                  <a:noFill/>
                </a:ln>
                <a:solidFill>
                  <a:srgbClr val="000000"/>
                </a:solidFill>
                <a:effectLst/>
                <a:latin typeface="Times New Roman" panose="02020603050405020304" pitchFamily="18" charset="0"/>
                <a:ea typeface="Times New Roman" panose="02020603050405020304" pitchFamily="18" charset="0"/>
                <a:cs typeface="Arial Unicode MS"/>
              </a:rPr>
              <a:t>, p. 260.</a:t>
            </a:r>
            <a:br>
              <a:rPr lang="en-AU" sz="1800" dirty="0">
                <a:ln>
                  <a:noFill/>
                </a:ln>
                <a:solidFill>
                  <a:srgbClr val="000000"/>
                </a:solidFill>
                <a:effectLst/>
                <a:latin typeface="Helvetica" panose="020B0604020202020204" pitchFamily="34" charset="0"/>
                <a:ea typeface="Arial Unicode MS"/>
                <a:cs typeface="Arial Unicode MS"/>
              </a:rPr>
            </a:br>
            <a:endParaRPr lang="en-AU" dirty="0"/>
          </a:p>
        </p:txBody>
      </p:sp>
    </p:spTree>
    <p:extLst>
      <p:ext uri="{BB962C8B-B14F-4D97-AF65-F5344CB8AC3E}">
        <p14:creationId xmlns:p14="http://schemas.microsoft.com/office/powerpoint/2010/main" val="2634170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7F9D4E-CBFE-999B-BF48-C972AB8FB43A}"/>
              </a:ext>
            </a:extLst>
          </p:cNvPr>
          <p:cNvSpPr>
            <a:spLocks noGrp="1"/>
          </p:cNvSpPr>
          <p:nvPr>
            <p:ph idx="1"/>
          </p:nvPr>
        </p:nvSpPr>
        <p:spPr>
          <a:xfrm>
            <a:off x="838200" y="3372792"/>
            <a:ext cx="10648950" cy="3013841"/>
          </a:xfrm>
        </p:spPr>
        <p:txBody>
          <a:bodyPr>
            <a:normAutofit fontScale="92500" lnSpcReduction="20000"/>
          </a:bodyPr>
          <a:lstStyle/>
          <a:p>
            <a:pPr marL="0" indent="0">
              <a:buNone/>
            </a:pPr>
            <a:endParaRPr lang="en-AU" dirty="0"/>
          </a:p>
          <a:p>
            <a:pPr marL="0" indent="0">
              <a:buNone/>
            </a:pPr>
            <a:r>
              <a:rPr lang="en-AU" sz="2600" dirty="0">
                <a:solidFill>
                  <a:schemeClr val="bg1"/>
                </a:solidFill>
                <a:effectLst/>
                <a:latin typeface="Times New Roman" panose="02020603050405020304" pitchFamily="18" charset="0"/>
                <a:ea typeface="Calibri" panose="020F0502020204030204" pitchFamily="34" charset="0"/>
              </a:rPr>
              <a:t>In the </a:t>
            </a:r>
            <a:r>
              <a:rPr lang="en-AU" sz="2600" i="1" dirty="0">
                <a:solidFill>
                  <a:schemeClr val="bg1"/>
                </a:solidFill>
                <a:effectLst/>
                <a:latin typeface="Times New Roman" panose="02020603050405020304" pitchFamily="18" charset="0"/>
                <a:ea typeface="Calibri" panose="020F0502020204030204" pitchFamily="34" charset="0"/>
              </a:rPr>
              <a:t>Black Book</a:t>
            </a:r>
            <a:r>
              <a:rPr lang="en-AU" sz="2600" dirty="0">
                <a:solidFill>
                  <a:schemeClr val="bg1"/>
                </a:solidFill>
                <a:effectLst/>
                <a:latin typeface="Times New Roman" panose="02020603050405020304" pitchFamily="18" charset="0"/>
                <a:ea typeface="Calibri" panose="020F0502020204030204" pitchFamily="34" charset="0"/>
              </a:rPr>
              <a:t>s, published in 2020, Jung presses his soul to provide a glimpse into what all of these fantasies and experiences </a:t>
            </a:r>
            <a:r>
              <a:rPr lang="en-AU" sz="2600" dirty="0">
                <a:solidFill>
                  <a:schemeClr val="bg1"/>
                </a:solidFill>
                <a:latin typeface="Times New Roman" panose="02020603050405020304" pitchFamily="18" charset="0"/>
                <a:ea typeface="Calibri" panose="020F0502020204030204" pitchFamily="34" charset="0"/>
              </a:rPr>
              <a:t>are </a:t>
            </a:r>
            <a:r>
              <a:rPr lang="en-AU" sz="2600" dirty="0">
                <a:solidFill>
                  <a:schemeClr val="bg1"/>
                </a:solidFill>
                <a:effectLst/>
                <a:latin typeface="Times New Roman" panose="02020603050405020304" pitchFamily="18" charset="0"/>
                <a:ea typeface="Calibri" panose="020F0502020204030204" pitchFamily="34" charset="0"/>
              </a:rPr>
              <a:t>about. She answers with a series of questions: </a:t>
            </a:r>
          </a:p>
          <a:p>
            <a:pPr marL="0" indent="0">
              <a:buNone/>
            </a:pPr>
            <a:endParaRPr lang="en-AU" sz="2800" dirty="0">
              <a:solidFill>
                <a:schemeClr val="bg1"/>
              </a:solidFill>
              <a:effectLst/>
              <a:latin typeface="Times New Roman" panose="02020603050405020304" pitchFamily="18" charset="0"/>
              <a:ea typeface="Calibri" panose="020F0502020204030204" pitchFamily="34" charset="0"/>
            </a:endParaRPr>
          </a:p>
          <a:p>
            <a:pPr marL="0" indent="0" algn="ctr">
              <a:buNone/>
            </a:pPr>
            <a:r>
              <a:rPr lang="en-AU"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“Temples in deserts? Secret societies? Ceremonies? Rituals? </a:t>
            </a:r>
            <a:r>
              <a:rPr lang="en-AU" sz="36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Colorful</a:t>
            </a:r>
            <a:r>
              <a:rPr lang="en-AU"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robes? Golden images of Gods of terrible aspect?” </a:t>
            </a:r>
          </a:p>
          <a:p>
            <a:pPr marL="0" indent="0" algn="ctr">
              <a:buNone/>
            </a:pPr>
            <a:r>
              <a:rPr lang="en-AU"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Jung, </a:t>
            </a:r>
            <a:r>
              <a:rPr lang="en-AU" sz="22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Black Book 6</a:t>
            </a:r>
            <a:r>
              <a:rPr lang="en-AU" sz="2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p. 268 </a:t>
            </a:r>
            <a:endParaRPr lang="en-AU" sz="2200" dirty="0">
              <a:solidFill>
                <a:schemeClr val="bg1"/>
              </a:solidFill>
              <a:latin typeface="Times New Roman" panose="02020603050405020304" pitchFamily="18" charset="0"/>
              <a:cs typeface="Times New Roman" panose="02020603050405020304" pitchFamily="18" charset="0"/>
            </a:endParaRPr>
          </a:p>
          <a:p>
            <a:endParaRPr lang="en-AU" dirty="0"/>
          </a:p>
        </p:txBody>
      </p:sp>
      <p:sp>
        <p:nvSpPr>
          <p:cNvPr id="5" name="Title 4">
            <a:extLst>
              <a:ext uri="{FF2B5EF4-FFF2-40B4-BE49-F238E27FC236}">
                <a16:creationId xmlns:a16="http://schemas.microsoft.com/office/drawing/2014/main" id="{FB80B355-0151-85AA-E930-2ACB76067F95}"/>
              </a:ext>
            </a:extLst>
          </p:cNvPr>
          <p:cNvSpPr>
            <a:spLocks noGrp="1"/>
          </p:cNvSpPr>
          <p:nvPr>
            <p:ph type="title"/>
          </p:nvPr>
        </p:nvSpPr>
        <p:spPr>
          <a:xfrm>
            <a:off x="838200" y="686982"/>
            <a:ext cx="10515600" cy="1893987"/>
          </a:xfrm>
        </p:spPr>
        <p:txBody>
          <a:bodyPr>
            <a:normAutofit fontScale="90000"/>
          </a:bodyPr>
          <a:lstStyle/>
          <a:p>
            <a:r>
              <a:rPr lang="en-AU" sz="2700" dirty="0">
                <a:solidFill>
                  <a:schemeClr val="bg1"/>
                </a:solidFill>
                <a:latin typeface="Times New Roman" panose="02020603050405020304" pitchFamily="18" charset="0"/>
                <a:ea typeface="Calibri" panose="020F0502020204030204" pitchFamily="34" charset="0"/>
              </a:rPr>
              <a:t>The</a:t>
            </a:r>
            <a:r>
              <a:rPr lang="en-AU" sz="2700" dirty="0">
                <a:solidFill>
                  <a:schemeClr val="bg1"/>
                </a:solidFill>
                <a:effectLst/>
                <a:latin typeface="Times New Roman" panose="02020603050405020304" pitchFamily="18" charset="0"/>
                <a:ea typeface="Calibri" panose="020F0502020204030204" pitchFamily="34" charset="0"/>
              </a:rPr>
              <a:t> overall thesis of my 2018 study, </a:t>
            </a:r>
            <a:r>
              <a:rPr lang="en-AU" sz="2700" i="1" dirty="0">
                <a:solidFill>
                  <a:schemeClr val="bg1"/>
                </a:solidFill>
                <a:effectLst/>
                <a:latin typeface="Times New Roman" panose="02020603050405020304" pitchFamily="18" charset="0"/>
                <a:ea typeface="Calibri" panose="020F0502020204030204" pitchFamily="34" charset="0"/>
              </a:rPr>
              <a:t>Answer to Jung: Making Sense of The Red Book</a:t>
            </a:r>
            <a:r>
              <a:rPr lang="en-AU" sz="2700" dirty="0">
                <a:solidFill>
                  <a:schemeClr val="bg1"/>
                </a:solidFill>
                <a:effectLst/>
                <a:latin typeface="Times New Roman" panose="02020603050405020304" pitchFamily="18" charset="0"/>
                <a:ea typeface="Calibri" panose="020F0502020204030204" pitchFamily="34" charset="0"/>
              </a:rPr>
              <a:t>, is that all of Jung’s fantasies are remarkably similar to some of the Masonic rites used in Switzerland during Jung’s childhood and youth, although they appear to be distorted or abusive versions.</a:t>
            </a:r>
            <a:br>
              <a:rPr lang="en-AU" sz="2700" dirty="0">
                <a:solidFill>
                  <a:schemeClr val="bg1"/>
                </a:solidFill>
                <a:effectLst/>
                <a:latin typeface="Times New Roman" panose="02020603050405020304" pitchFamily="18" charset="0"/>
                <a:ea typeface="Calibri" panose="020F0502020204030204" pitchFamily="34" charset="0"/>
              </a:rPr>
            </a:br>
            <a:br>
              <a:rPr lang="en-AU" sz="2800" dirty="0">
                <a:solidFill>
                  <a:schemeClr val="bg1"/>
                </a:solidFill>
                <a:effectLst/>
                <a:latin typeface="Times New Roman" panose="02020603050405020304" pitchFamily="18" charset="0"/>
                <a:ea typeface="Calibri" panose="020F0502020204030204" pitchFamily="34" charset="0"/>
              </a:rPr>
            </a:br>
            <a:endParaRPr lang="en-AU" sz="2800" dirty="0"/>
          </a:p>
        </p:txBody>
      </p:sp>
      <p:sp>
        <p:nvSpPr>
          <p:cNvPr id="6" name="TextBox 5">
            <a:extLst>
              <a:ext uri="{FF2B5EF4-FFF2-40B4-BE49-F238E27FC236}">
                <a16:creationId xmlns:a16="http://schemas.microsoft.com/office/drawing/2014/main" id="{7B02CC22-2446-B2D7-1F3D-A4AF81292BB3}"/>
              </a:ext>
            </a:extLst>
          </p:cNvPr>
          <p:cNvSpPr txBox="1"/>
          <p:nvPr/>
        </p:nvSpPr>
        <p:spPr>
          <a:xfrm>
            <a:off x="1672590" y="2367849"/>
            <a:ext cx="8980170" cy="830997"/>
          </a:xfrm>
          <a:prstGeom prst="rect">
            <a:avLst/>
          </a:prstGeom>
          <a:noFill/>
        </p:spPr>
        <p:txBody>
          <a:bodyPr wrap="square" rtlCol="0">
            <a:spAutoFit/>
          </a:bodyPr>
          <a:lstStyle/>
          <a:p>
            <a:r>
              <a:rPr lang="en-AU" sz="2400" dirty="0">
                <a:solidFill>
                  <a:schemeClr val="bg1"/>
                </a:solidFill>
                <a:latin typeface="Times New Roman" panose="02020603050405020304" pitchFamily="18" charset="0"/>
                <a:cs typeface="Times New Roman" panose="02020603050405020304" pitchFamily="18" charset="0"/>
              </a:rPr>
              <a:t>In 1907 Jung told Freud that he had been sexually assaulted as a boy; my study concludes that he may have also been ritually abused.</a:t>
            </a:r>
          </a:p>
        </p:txBody>
      </p:sp>
    </p:spTree>
    <p:extLst>
      <p:ext uri="{BB962C8B-B14F-4D97-AF65-F5344CB8AC3E}">
        <p14:creationId xmlns:p14="http://schemas.microsoft.com/office/powerpoint/2010/main" val="4018768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323B-5C17-62B0-E182-BF7FFB2CAB3D}"/>
              </a:ext>
            </a:extLst>
          </p:cNvPr>
          <p:cNvSpPr>
            <a:spLocks noGrp="1"/>
          </p:cNvSpPr>
          <p:nvPr>
            <p:ph type="title"/>
          </p:nvPr>
        </p:nvSpPr>
        <p:spPr>
          <a:xfrm>
            <a:off x="838200" y="517468"/>
            <a:ext cx="10515600" cy="2397182"/>
          </a:xfrm>
        </p:spPr>
        <p:txBody>
          <a:bodyPr>
            <a:normAutofit/>
          </a:bodyPr>
          <a:lstStyle/>
          <a:p>
            <a:r>
              <a:rPr lang="en-AU" sz="2400" dirty="0">
                <a:latin typeface="Times New Roman" panose="02020603050405020304" pitchFamily="18" charset="0"/>
                <a:cs typeface="Times New Roman" panose="02020603050405020304" pitchFamily="18" charset="0"/>
              </a:rPr>
              <a:t>C. G. JUNG’S FAMILY BACKGROUND</a:t>
            </a:r>
            <a:br>
              <a:rPr lang="en-AU" sz="2400" dirty="0">
                <a:latin typeface="Times New Roman" panose="02020603050405020304" pitchFamily="18" charset="0"/>
                <a:cs typeface="Times New Roman" panose="02020603050405020304" pitchFamily="18" charset="0"/>
              </a:rPr>
            </a:br>
            <a:r>
              <a:rPr lang="en-AU" sz="2400" dirty="0">
                <a:latin typeface="Times New Roman" panose="02020603050405020304" pitchFamily="18" charset="0"/>
                <a:cs typeface="Times New Roman" panose="02020603050405020304" pitchFamily="18" charset="0"/>
              </a:rPr>
              <a:t>Paternal grandfather, Carl Gustav Jung (1794-1864) – an ardent Freemason and a Grand Master of the Grand Lodge Alpina of Switzerland. </a:t>
            </a:r>
            <a:br>
              <a:rPr lang="en-AU" sz="2400" dirty="0">
                <a:latin typeface="Times New Roman" panose="02020603050405020304" pitchFamily="18" charset="0"/>
                <a:cs typeface="Times New Roman" panose="02020603050405020304" pitchFamily="18" charset="0"/>
              </a:rPr>
            </a:br>
            <a:br>
              <a:rPr lang="en-AU" sz="2400" dirty="0">
                <a:latin typeface="Times New Roman" panose="02020603050405020304" pitchFamily="18" charset="0"/>
                <a:cs typeface="Times New Roman" panose="02020603050405020304" pitchFamily="18" charset="0"/>
              </a:rPr>
            </a:br>
            <a:r>
              <a:rPr lang="en-AU" sz="2400" dirty="0">
                <a:latin typeface="Times New Roman" panose="02020603050405020304" pitchFamily="18" charset="0"/>
                <a:cs typeface="Times New Roman" panose="02020603050405020304" pitchFamily="18" charset="0"/>
              </a:rPr>
              <a:t>An uncle, Ernst Karl Jung (1841-1920) – also a Grand Master of this Grand Lodge. </a:t>
            </a:r>
            <a:br>
              <a:rPr lang="en-AU" sz="2800" dirty="0">
                <a:solidFill>
                  <a:schemeClr val="accent2">
                    <a:lumMod val="50000"/>
                  </a:schemeClr>
                </a:solidFill>
                <a:latin typeface="Times New Roman" panose="02020603050405020304" pitchFamily="18" charset="0"/>
                <a:cs typeface="Times New Roman" panose="02020603050405020304" pitchFamily="18" charset="0"/>
              </a:rPr>
            </a:br>
            <a:endParaRPr lang="en-AU" sz="28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BD3AD05-79E9-A400-163A-0ECA639AE1D1}"/>
              </a:ext>
            </a:extLst>
          </p:cNvPr>
          <p:cNvSpPr txBox="1"/>
          <p:nvPr/>
        </p:nvSpPr>
        <p:spPr>
          <a:xfrm>
            <a:off x="838200" y="2914650"/>
            <a:ext cx="10515600" cy="4154984"/>
          </a:xfrm>
          <a:prstGeom prst="rect">
            <a:avLst/>
          </a:prstGeom>
          <a:noFill/>
        </p:spPr>
        <p:txBody>
          <a:bodyPr wrap="square" rtlCol="0">
            <a:spAutoFit/>
          </a:bodyPr>
          <a:lstStyle/>
          <a:p>
            <a:r>
              <a:rPr lang="en-AU" sz="2400" dirty="0">
                <a:latin typeface="Times New Roman" panose="02020603050405020304" pitchFamily="18" charset="0"/>
                <a:cs typeface="Times New Roman" panose="02020603050405020304" pitchFamily="18" charset="0"/>
              </a:rPr>
              <a:t>C. G. JUNG’S CHILDHOOD</a:t>
            </a:r>
          </a:p>
          <a:p>
            <a:r>
              <a:rPr lang="en-AU" sz="2400" dirty="0">
                <a:latin typeface="Times New Roman" panose="02020603050405020304" pitchFamily="18" charset="0"/>
                <a:cs typeface="Times New Roman" panose="02020603050405020304" pitchFamily="18" charset="0"/>
              </a:rPr>
              <a:t>Father, Paul Achilles Jung (1842-1896) – a Protestant clergyman. Jung exposed to the reality of death from an early age. </a:t>
            </a:r>
          </a:p>
          <a:p>
            <a:endParaRPr lang="en-AU" sz="2400" dirty="0">
              <a:latin typeface="Times New Roman" panose="02020603050405020304" pitchFamily="18" charset="0"/>
              <a:cs typeface="Times New Roman" panose="02020603050405020304" pitchFamily="18" charset="0"/>
            </a:endParaRPr>
          </a:p>
          <a:p>
            <a:r>
              <a:rPr lang="en-AU" sz="2400" dirty="0">
                <a:latin typeface="Times New Roman" panose="02020603050405020304" pitchFamily="18" charset="0"/>
                <a:cs typeface="Times New Roman" panose="02020603050405020304" pitchFamily="18" charset="0"/>
              </a:rPr>
              <a:t>At the age of 3 or 4 he had a terrifying dream where he was taken into a Secret Vault where there was a large object, which he later understood to be a ritual phallus.</a:t>
            </a:r>
          </a:p>
          <a:p>
            <a:endParaRPr lang="en-AU" sz="2400" dirty="0">
              <a:latin typeface="Times New Roman" panose="02020603050405020304" pitchFamily="18" charset="0"/>
              <a:cs typeface="Times New Roman" panose="02020603050405020304" pitchFamily="18" charset="0"/>
            </a:endParaRPr>
          </a:p>
          <a:p>
            <a:r>
              <a:rPr lang="en-AU" sz="2400" dirty="0">
                <a:latin typeface="Times New Roman" panose="02020603050405020304" pitchFamily="18" charset="0"/>
                <a:cs typeface="Times New Roman" panose="02020603050405020304" pitchFamily="18" charset="0"/>
              </a:rPr>
              <a:t>As a young person he felt that he had two different personalities: No. 1, the ordinary schoolboy, and No. 2, the one who inhabited this private other world. </a:t>
            </a:r>
          </a:p>
          <a:p>
            <a:endParaRPr lang="en-AU" sz="2400" dirty="0">
              <a:solidFill>
                <a:schemeClr val="accent2">
                  <a:lumMod val="50000"/>
                </a:schemeClr>
              </a:solidFill>
              <a:latin typeface="Times New Roman" panose="02020603050405020304" pitchFamily="18" charset="0"/>
              <a:cs typeface="Times New Roman" panose="02020603050405020304" pitchFamily="18" charset="0"/>
            </a:endParaRPr>
          </a:p>
          <a:p>
            <a:endParaRPr lang="en-AU" sz="2400" dirty="0"/>
          </a:p>
        </p:txBody>
      </p:sp>
    </p:spTree>
    <p:extLst>
      <p:ext uri="{BB962C8B-B14F-4D97-AF65-F5344CB8AC3E}">
        <p14:creationId xmlns:p14="http://schemas.microsoft.com/office/powerpoint/2010/main" val="1511299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6E968-D382-0493-65C6-B862DFED47A5}"/>
              </a:ext>
            </a:extLst>
          </p:cNvPr>
          <p:cNvSpPr>
            <a:spLocks noGrp="1"/>
          </p:cNvSpPr>
          <p:nvPr>
            <p:ph type="title"/>
          </p:nvPr>
        </p:nvSpPr>
        <p:spPr>
          <a:xfrm>
            <a:off x="1191251" y="1735282"/>
            <a:ext cx="9809497" cy="1587788"/>
          </a:xfrm>
        </p:spPr>
        <p:txBody>
          <a:bodyPr>
            <a:normAutofit fontScale="90000"/>
          </a:bodyPr>
          <a:lstStyle/>
          <a:p>
            <a:r>
              <a:rPr lang="en-AU" sz="4000" u="sng" dirty="0">
                <a:latin typeface="Times New Roman" panose="02020603050405020304" pitchFamily="18" charset="0"/>
                <a:cs typeface="Times New Roman" panose="02020603050405020304" pitchFamily="18" charset="0"/>
              </a:rPr>
              <a:t>“Only in the first hour of the night can I become human, while the male dove is busy with the twelve dead.”</a:t>
            </a:r>
            <a:r>
              <a:rPr lang="en-AU" sz="4000" dirty="0">
                <a:latin typeface="Times New Roman" panose="02020603050405020304" pitchFamily="18" charset="0"/>
                <a:cs typeface="Times New Roman" panose="02020603050405020304" pitchFamily="18" charset="0"/>
              </a:rPr>
              <a:t>	</a:t>
            </a:r>
            <a:r>
              <a:rPr lang="en-AU" sz="2400" dirty="0">
                <a:latin typeface="Times New Roman" panose="02020603050405020304" pitchFamily="18" charset="0"/>
                <a:cs typeface="Times New Roman" panose="02020603050405020304" pitchFamily="18" charset="0"/>
              </a:rPr>
              <a:t>			</a:t>
            </a:r>
            <a:br>
              <a:rPr lang="en-AU" sz="2400" dirty="0">
                <a:latin typeface="Times New Roman" panose="02020603050405020304" pitchFamily="18" charset="0"/>
                <a:cs typeface="Times New Roman" panose="02020603050405020304" pitchFamily="18" charset="0"/>
              </a:rPr>
            </a:br>
            <a:r>
              <a:rPr lang="en-AU" sz="2400" dirty="0">
                <a:latin typeface="Times New Roman" panose="02020603050405020304" pitchFamily="18" charset="0"/>
                <a:cs typeface="Times New Roman" panose="02020603050405020304" pitchFamily="18" charset="0"/>
              </a:rPr>
              <a:t>						</a:t>
            </a:r>
            <a:r>
              <a:rPr lang="en-AU" sz="2700" dirty="0">
                <a:latin typeface="Times New Roman" panose="02020603050405020304" pitchFamily="18" charset="0"/>
                <a:cs typeface="Times New Roman" panose="02020603050405020304" pitchFamily="18" charset="0"/>
              </a:rPr>
              <a:t>Jung, </a:t>
            </a:r>
            <a:r>
              <a:rPr lang="en-AU" sz="2700" i="1" dirty="0">
                <a:latin typeface="Times New Roman" panose="02020603050405020304" pitchFamily="18" charset="0"/>
                <a:cs typeface="Times New Roman" panose="02020603050405020304" pitchFamily="18" charset="0"/>
              </a:rPr>
              <a:t>Black Book 2</a:t>
            </a:r>
            <a:r>
              <a:rPr lang="en-AU" sz="2700" dirty="0">
                <a:latin typeface="Times New Roman" panose="02020603050405020304" pitchFamily="18" charset="0"/>
                <a:cs typeface="Times New Roman" panose="02020603050405020304" pitchFamily="18" charset="0"/>
              </a:rPr>
              <a:t>, p. 156	</a:t>
            </a:r>
            <a:r>
              <a:rPr lang="en-AU"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8C779A93-E88A-8196-CA1A-3EF25382CC55}"/>
              </a:ext>
            </a:extLst>
          </p:cNvPr>
          <p:cNvSpPr>
            <a:spLocks noGrp="1"/>
          </p:cNvSpPr>
          <p:nvPr>
            <p:ph idx="1"/>
          </p:nvPr>
        </p:nvSpPr>
        <p:spPr>
          <a:xfrm>
            <a:off x="3475932" y="3755528"/>
            <a:ext cx="5240136" cy="2078240"/>
          </a:xfrm>
        </p:spPr>
        <p:txBody>
          <a:bodyPr/>
          <a:lstStyle/>
          <a:p>
            <a:r>
              <a:rPr lang="en-AU" dirty="0">
                <a:latin typeface="Times New Roman" panose="02020603050405020304" pitchFamily="18" charset="0"/>
                <a:cs typeface="Times New Roman" panose="02020603050405020304" pitchFamily="18" charset="0"/>
              </a:rPr>
              <a:t>Count Cagliostro’s Egyptian Rite</a:t>
            </a:r>
          </a:p>
          <a:p>
            <a:r>
              <a:rPr lang="en-AU" dirty="0">
                <a:latin typeface="Times New Roman" panose="02020603050405020304" pitchFamily="18" charset="0"/>
                <a:cs typeface="Times New Roman" panose="02020603050405020304" pitchFamily="18" charset="0"/>
              </a:rPr>
              <a:t>Crystal-gazing/hypnosis </a:t>
            </a:r>
          </a:p>
          <a:p>
            <a:r>
              <a:rPr lang="en-AU" dirty="0">
                <a:latin typeface="Times New Roman" panose="02020603050405020304" pitchFamily="18" charset="0"/>
                <a:cs typeface="Times New Roman" panose="02020603050405020304" pitchFamily="18" charset="0"/>
              </a:rPr>
              <a:t>Children were involved in the Masters degree of this rite</a:t>
            </a:r>
          </a:p>
          <a:p>
            <a:endParaRPr lang="en-AU" dirty="0"/>
          </a:p>
        </p:txBody>
      </p:sp>
    </p:spTree>
    <p:extLst>
      <p:ext uri="{BB962C8B-B14F-4D97-AF65-F5344CB8AC3E}">
        <p14:creationId xmlns:p14="http://schemas.microsoft.com/office/powerpoint/2010/main" val="745075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6DB7D9-134B-12A2-A98D-D8FF5BD0F9C8}"/>
              </a:ext>
            </a:extLst>
          </p:cNvPr>
          <p:cNvSpPr>
            <a:spLocks noGrp="1"/>
          </p:cNvSpPr>
          <p:nvPr>
            <p:ph idx="1"/>
          </p:nvPr>
        </p:nvSpPr>
        <p:spPr>
          <a:xfrm>
            <a:off x="798195" y="2144871"/>
            <a:ext cx="10595610" cy="4351338"/>
          </a:xfrm>
        </p:spPr>
        <p:txBody>
          <a:bodyPr>
            <a:normAutofit/>
          </a:bodyPr>
          <a:lstStyle/>
          <a:p>
            <a:endParaRPr lang="en-AU" dirty="0"/>
          </a:p>
          <a:p>
            <a:pPr marL="0" indent="0">
              <a:buNone/>
            </a:pPr>
            <a:r>
              <a:rPr lang="en-AU" sz="3200" dirty="0">
                <a:solidFill>
                  <a:schemeClr val="bg1"/>
                </a:solidFill>
                <a:latin typeface="Times New Roman" panose="02020603050405020304" pitchFamily="18" charset="0"/>
                <a:cs typeface="Times New Roman" panose="02020603050405020304" pitchFamily="18" charset="0"/>
              </a:rPr>
              <a:t>“My soul leads me into the desert, into the desert of my own self. I did not think that my soul is a desert, a barren, hot desert, dusty and without drink. The journey leads through hot sand … Why is my self a desert?”  </a:t>
            </a:r>
          </a:p>
          <a:p>
            <a:pPr marL="0" indent="0">
              <a:buNone/>
            </a:pPr>
            <a:r>
              <a:rPr lang="en-AU" sz="3600" dirty="0">
                <a:latin typeface="Times New Roman" panose="02020603050405020304" pitchFamily="18" charset="0"/>
                <a:cs typeface="Times New Roman" panose="02020603050405020304" pitchFamily="18" charset="0"/>
              </a:rPr>
              <a:t>							</a:t>
            </a:r>
            <a:r>
              <a:rPr lang="en-AU" sz="2800" dirty="0">
                <a:solidFill>
                  <a:schemeClr val="bg1"/>
                </a:solidFill>
                <a:latin typeface="Times New Roman" panose="02020603050405020304" pitchFamily="18" charset="0"/>
                <a:cs typeface="Times New Roman" panose="02020603050405020304" pitchFamily="18" charset="0"/>
              </a:rPr>
              <a:t> </a:t>
            </a:r>
            <a:r>
              <a:rPr lang="en-AU" sz="2000" dirty="0">
                <a:solidFill>
                  <a:schemeClr val="bg1"/>
                </a:solidFill>
                <a:latin typeface="Times New Roman" panose="02020603050405020304" pitchFamily="18" charset="0"/>
                <a:cs typeface="Times New Roman" panose="02020603050405020304" pitchFamily="18" charset="0"/>
              </a:rPr>
              <a:t>Jung, </a:t>
            </a:r>
            <a:r>
              <a:rPr lang="en-AU" sz="2000" i="1" dirty="0">
                <a:solidFill>
                  <a:schemeClr val="bg1"/>
                </a:solidFill>
                <a:latin typeface="Times New Roman" panose="02020603050405020304" pitchFamily="18" charset="0"/>
                <a:cs typeface="Times New Roman" panose="02020603050405020304" pitchFamily="18" charset="0"/>
              </a:rPr>
              <a:t>Black Book 2</a:t>
            </a:r>
            <a:r>
              <a:rPr lang="en-AU" sz="2000" dirty="0">
                <a:solidFill>
                  <a:schemeClr val="bg1"/>
                </a:solidFill>
                <a:latin typeface="Times New Roman" panose="02020603050405020304" pitchFamily="18" charset="0"/>
                <a:cs typeface="Times New Roman" panose="02020603050405020304" pitchFamily="18" charset="0"/>
              </a:rPr>
              <a:t>, pp. 163-164</a:t>
            </a:r>
          </a:p>
          <a:p>
            <a:pPr marL="0" indent="0">
              <a:buNone/>
            </a:pPr>
            <a:endParaRPr lang="en-AU" dirty="0"/>
          </a:p>
          <a:p>
            <a:pPr marL="0" indent="0">
              <a:buNone/>
            </a:pPr>
            <a:endParaRPr lang="en-AU" dirty="0"/>
          </a:p>
        </p:txBody>
      </p:sp>
    </p:spTree>
    <p:extLst>
      <p:ext uri="{BB962C8B-B14F-4D97-AF65-F5344CB8AC3E}">
        <p14:creationId xmlns:p14="http://schemas.microsoft.com/office/powerpoint/2010/main" val="3536640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6FC2-BAC8-250D-CCF8-E5AC12566901}"/>
              </a:ext>
            </a:extLst>
          </p:cNvPr>
          <p:cNvSpPr>
            <a:spLocks noGrp="1"/>
          </p:cNvSpPr>
          <p:nvPr>
            <p:ph type="title"/>
          </p:nvPr>
        </p:nvSpPr>
        <p:spPr>
          <a:xfrm>
            <a:off x="838200" y="67469"/>
            <a:ext cx="10515600" cy="1325563"/>
          </a:xfrm>
        </p:spPr>
        <p:txBody>
          <a:bodyPr/>
          <a:lstStyle/>
          <a:p>
            <a:endParaRPr lang="en-AU" dirty="0"/>
          </a:p>
        </p:txBody>
      </p:sp>
      <p:pic>
        <p:nvPicPr>
          <p:cNvPr id="5" name="Picture 4">
            <a:extLst>
              <a:ext uri="{FF2B5EF4-FFF2-40B4-BE49-F238E27FC236}">
                <a16:creationId xmlns:a16="http://schemas.microsoft.com/office/drawing/2014/main" id="{92F23D20-3BF0-695D-DC4C-F6713EADA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2237"/>
            <a:ext cx="12192000" cy="9144001"/>
          </a:xfrm>
          <a:prstGeom prst="rect">
            <a:avLst/>
          </a:prstGeom>
        </p:spPr>
      </p:pic>
      <p:sp>
        <p:nvSpPr>
          <p:cNvPr id="8" name="Content Placeholder 2">
            <a:extLst>
              <a:ext uri="{FF2B5EF4-FFF2-40B4-BE49-F238E27FC236}">
                <a16:creationId xmlns:a16="http://schemas.microsoft.com/office/drawing/2014/main" id="{DBB6E3FE-A07E-3508-7D6C-BB45B26B0720}"/>
              </a:ext>
            </a:extLst>
          </p:cNvPr>
          <p:cNvSpPr>
            <a:spLocks noGrp="1"/>
          </p:cNvSpPr>
          <p:nvPr>
            <p:ph idx="1"/>
          </p:nvPr>
        </p:nvSpPr>
        <p:spPr>
          <a:xfrm>
            <a:off x="941070" y="2320291"/>
            <a:ext cx="7025640" cy="1981200"/>
          </a:xfrm>
        </p:spPr>
        <p:txBody>
          <a:bodyPr>
            <a:normAutofit/>
          </a:bodyPr>
          <a:lstStyle/>
          <a:p>
            <a:pPr marL="0" indent="0">
              <a:buNone/>
            </a:pPr>
            <a:r>
              <a:rPr lang="en-AU" sz="3800" dirty="0">
                <a:latin typeface="Times New Roman" panose="02020603050405020304" pitchFamily="18" charset="0"/>
                <a:cs typeface="Times New Roman" panose="02020603050405020304" pitchFamily="18" charset="0"/>
              </a:rPr>
              <a:t>“Forgive my astonishment, am I truly in the underworld?” </a:t>
            </a:r>
            <a:r>
              <a:rPr lang="en-AU" dirty="0">
                <a:latin typeface="Times New Roman" panose="02020603050405020304" pitchFamily="18" charset="0"/>
                <a:cs typeface="Times New Roman" panose="02020603050405020304" pitchFamily="18" charset="0"/>
              </a:rPr>
              <a:t>		</a:t>
            </a:r>
          </a:p>
          <a:p>
            <a:pPr marL="0" indent="0">
              <a:buNone/>
            </a:pPr>
            <a:r>
              <a:rPr lang="en-AU" dirty="0">
                <a:latin typeface="Times New Roman" panose="02020603050405020304" pitchFamily="18" charset="0"/>
                <a:cs typeface="Times New Roman" panose="02020603050405020304" pitchFamily="18" charset="0"/>
              </a:rPr>
              <a:t>			</a:t>
            </a:r>
            <a:r>
              <a:rPr lang="en-AU" sz="2200" dirty="0">
                <a:latin typeface="Times New Roman" panose="02020603050405020304" pitchFamily="18" charset="0"/>
                <a:cs typeface="Times New Roman" panose="02020603050405020304" pitchFamily="18" charset="0"/>
              </a:rPr>
              <a:t>Jung, </a:t>
            </a:r>
            <a:r>
              <a:rPr lang="en-AU" sz="2200" i="1" dirty="0">
                <a:latin typeface="Times New Roman" panose="02020603050405020304" pitchFamily="18" charset="0"/>
                <a:cs typeface="Times New Roman" panose="02020603050405020304" pitchFamily="18" charset="0"/>
              </a:rPr>
              <a:t>Black Book 2</a:t>
            </a:r>
            <a:r>
              <a:rPr lang="en-AU" sz="2200" dirty="0">
                <a:latin typeface="Times New Roman" panose="02020603050405020304" pitchFamily="18" charset="0"/>
                <a:cs typeface="Times New Roman" panose="02020603050405020304" pitchFamily="18" charset="0"/>
              </a:rPr>
              <a:t>, p. 180</a:t>
            </a:r>
          </a:p>
          <a:p>
            <a:endParaRPr lang="en-AU" dirty="0"/>
          </a:p>
        </p:txBody>
      </p:sp>
      <p:sp>
        <p:nvSpPr>
          <p:cNvPr id="9" name="TextBox 8">
            <a:extLst>
              <a:ext uri="{FF2B5EF4-FFF2-40B4-BE49-F238E27FC236}">
                <a16:creationId xmlns:a16="http://schemas.microsoft.com/office/drawing/2014/main" id="{A76CAAAE-E9CF-FC91-A40F-9D08326CD3A3}"/>
              </a:ext>
            </a:extLst>
          </p:cNvPr>
          <p:cNvSpPr txBox="1"/>
          <p:nvPr/>
        </p:nvSpPr>
        <p:spPr>
          <a:xfrm>
            <a:off x="3429000" y="6329759"/>
            <a:ext cx="2548890" cy="369332"/>
          </a:xfrm>
          <a:prstGeom prst="rect">
            <a:avLst/>
          </a:prstGeom>
          <a:noFill/>
        </p:spPr>
        <p:txBody>
          <a:bodyPr wrap="square" rtlCol="0">
            <a:spAutoFit/>
          </a:bodyPr>
          <a:lstStyle/>
          <a:p>
            <a:r>
              <a:rPr lang="en-AU" dirty="0">
                <a:solidFill>
                  <a:schemeClr val="bg1"/>
                </a:solidFill>
              </a:rPr>
              <a:t>Artwork by Lynn Brunet</a:t>
            </a:r>
          </a:p>
        </p:txBody>
      </p:sp>
    </p:spTree>
    <p:extLst>
      <p:ext uri="{BB962C8B-B14F-4D97-AF65-F5344CB8AC3E}">
        <p14:creationId xmlns:p14="http://schemas.microsoft.com/office/powerpoint/2010/main" val="1340978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3C84F-6A1B-2EE7-8AF6-1A01FDB8D1C8}"/>
              </a:ext>
            </a:extLst>
          </p:cNvPr>
          <p:cNvSpPr>
            <a:spLocks noGrp="1"/>
          </p:cNvSpPr>
          <p:nvPr>
            <p:ph type="title"/>
          </p:nvPr>
        </p:nvSpPr>
        <p:spPr/>
        <p:txBody>
          <a:bodyPr/>
          <a:lstStyle/>
          <a:p>
            <a:endParaRPr lang="en-AU"/>
          </a:p>
        </p:txBody>
      </p:sp>
      <p:pic>
        <p:nvPicPr>
          <p:cNvPr id="5" name="Content Placeholder 4" descr="Black and white rough wall texture">
            <a:extLst>
              <a:ext uri="{FF2B5EF4-FFF2-40B4-BE49-F238E27FC236}">
                <a16:creationId xmlns:a16="http://schemas.microsoft.com/office/drawing/2014/main" id="{84CA4E0B-1493-1614-CEBA-6D407D5CA9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052"/>
            <a:ext cx="12192000" cy="8128000"/>
          </a:xfrm>
        </p:spPr>
      </p:pic>
      <p:sp>
        <p:nvSpPr>
          <p:cNvPr id="6" name="TextBox 5">
            <a:extLst>
              <a:ext uri="{FF2B5EF4-FFF2-40B4-BE49-F238E27FC236}">
                <a16:creationId xmlns:a16="http://schemas.microsoft.com/office/drawing/2014/main" id="{AC7BA7E7-3576-7BD9-92AE-82F0367ABB44}"/>
              </a:ext>
            </a:extLst>
          </p:cNvPr>
          <p:cNvSpPr txBox="1"/>
          <p:nvPr/>
        </p:nvSpPr>
        <p:spPr>
          <a:xfrm>
            <a:off x="6253983" y="1914137"/>
            <a:ext cx="5486400" cy="646331"/>
          </a:xfrm>
          <a:prstGeom prst="rect">
            <a:avLst/>
          </a:prstGeom>
          <a:noFill/>
        </p:spPr>
        <p:txBody>
          <a:bodyPr wrap="square" rtlCol="0">
            <a:spAutoFit/>
          </a:bodyPr>
          <a:lstStyle/>
          <a:p>
            <a:r>
              <a:rPr lang="en-AU" sz="3600" dirty="0">
                <a:solidFill>
                  <a:schemeClr val="bg1"/>
                </a:solidFill>
                <a:latin typeface="Times New Roman" panose="02020603050405020304" pitchFamily="18" charset="0"/>
                <a:cs typeface="Times New Roman" panose="02020603050405020304" pitchFamily="18" charset="0"/>
              </a:rPr>
              <a:t>“(frightful - but it must be)”</a:t>
            </a:r>
          </a:p>
        </p:txBody>
      </p:sp>
      <p:sp>
        <p:nvSpPr>
          <p:cNvPr id="11" name="TextBox 10">
            <a:extLst>
              <a:ext uri="{FF2B5EF4-FFF2-40B4-BE49-F238E27FC236}">
                <a16:creationId xmlns:a16="http://schemas.microsoft.com/office/drawing/2014/main" id="{1A90B190-3C2A-3ED6-E8D2-7FA30D594157}"/>
              </a:ext>
            </a:extLst>
          </p:cNvPr>
          <p:cNvSpPr txBox="1"/>
          <p:nvPr/>
        </p:nvSpPr>
        <p:spPr>
          <a:xfrm>
            <a:off x="3352802" y="839640"/>
            <a:ext cx="5213130" cy="646331"/>
          </a:xfrm>
          <a:prstGeom prst="rect">
            <a:avLst/>
          </a:prstGeom>
          <a:noFill/>
        </p:spPr>
        <p:txBody>
          <a:bodyPr wrap="square">
            <a:spAutoFit/>
          </a:bodyPr>
          <a:lstStyle/>
          <a:p>
            <a:r>
              <a:rPr lang="en-AU" sz="3600" dirty="0">
                <a:solidFill>
                  <a:schemeClr val="bg1"/>
                </a:solidFill>
                <a:latin typeface="Times New Roman" panose="02020603050405020304" pitchFamily="18" charset="0"/>
                <a:cs typeface="Times New Roman" panose="02020603050405020304" pitchFamily="18" charset="0"/>
              </a:rPr>
              <a:t>“(I obey – no resistance)”</a:t>
            </a:r>
          </a:p>
        </p:txBody>
      </p:sp>
      <p:sp>
        <p:nvSpPr>
          <p:cNvPr id="13" name="TextBox 12">
            <a:extLst>
              <a:ext uri="{FF2B5EF4-FFF2-40B4-BE49-F238E27FC236}">
                <a16:creationId xmlns:a16="http://schemas.microsoft.com/office/drawing/2014/main" id="{9A260D58-23F7-D397-4ED5-C527567A9BF2}"/>
              </a:ext>
            </a:extLst>
          </p:cNvPr>
          <p:cNvSpPr txBox="1"/>
          <p:nvPr/>
        </p:nvSpPr>
        <p:spPr>
          <a:xfrm>
            <a:off x="3456421" y="2977546"/>
            <a:ext cx="5213130" cy="646331"/>
          </a:xfrm>
          <a:prstGeom prst="rect">
            <a:avLst/>
          </a:prstGeom>
          <a:noFill/>
        </p:spPr>
        <p:txBody>
          <a:bodyPr wrap="square">
            <a:spAutoFit/>
          </a:bodyPr>
          <a:lstStyle/>
          <a:p>
            <a:r>
              <a:rPr lang="en-AU" sz="3600" dirty="0">
                <a:solidFill>
                  <a:schemeClr val="bg1"/>
                </a:solidFill>
                <a:latin typeface="Times New Roman" panose="02020603050405020304" pitchFamily="18" charset="0"/>
                <a:cs typeface="Times New Roman" panose="02020603050405020304" pitchFamily="18" charset="0"/>
              </a:rPr>
              <a:t>“(disgusting - survived)”</a:t>
            </a:r>
          </a:p>
        </p:txBody>
      </p:sp>
      <p:sp>
        <p:nvSpPr>
          <p:cNvPr id="15" name="TextBox 14">
            <a:extLst>
              <a:ext uri="{FF2B5EF4-FFF2-40B4-BE49-F238E27FC236}">
                <a16:creationId xmlns:a16="http://schemas.microsoft.com/office/drawing/2014/main" id="{757BCB11-F75F-F9B1-5EFC-618983F30B52}"/>
              </a:ext>
            </a:extLst>
          </p:cNvPr>
          <p:cNvSpPr txBox="1"/>
          <p:nvPr/>
        </p:nvSpPr>
        <p:spPr>
          <a:xfrm>
            <a:off x="772172" y="4156937"/>
            <a:ext cx="10581628" cy="646331"/>
          </a:xfrm>
          <a:prstGeom prst="rect">
            <a:avLst/>
          </a:prstGeom>
          <a:noFill/>
        </p:spPr>
        <p:txBody>
          <a:bodyPr wrap="square">
            <a:spAutoFit/>
          </a:bodyPr>
          <a:lstStyle/>
          <a:p>
            <a:pPr algn="ctr"/>
            <a:r>
              <a:rPr lang="en-US" sz="3600" dirty="0">
                <a:solidFill>
                  <a:schemeClr val="bg1"/>
                </a:solidFill>
                <a:effectLst/>
                <a:latin typeface="Times New Roman" panose="02020603050405020304" pitchFamily="18" charset="0"/>
                <a:ea typeface="PMingLiU" panose="02020500000000000000" pitchFamily="18" charset="-120"/>
              </a:rPr>
              <a:t>“ice-cold hands of steel murderously grasp after you”  </a:t>
            </a:r>
            <a:endParaRPr lang="en-AU" sz="3600" dirty="0">
              <a:solidFill>
                <a:schemeClr val="bg1"/>
              </a:solidFill>
            </a:endParaRPr>
          </a:p>
        </p:txBody>
      </p:sp>
      <p:sp>
        <p:nvSpPr>
          <p:cNvPr id="17" name="TextBox 16">
            <a:extLst>
              <a:ext uri="{FF2B5EF4-FFF2-40B4-BE49-F238E27FC236}">
                <a16:creationId xmlns:a16="http://schemas.microsoft.com/office/drawing/2014/main" id="{2FD2DA9F-97B7-CE50-A785-2E3649EE2E2A}"/>
              </a:ext>
            </a:extLst>
          </p:cNvPr>
          <p:cNvSpPr txBox="1"/>
          <p:nvPr/>
        </p:nvSpPr>
        <p:spPr>
          <a:xfrm>
            <a:off x="1790531" y="5220345"/>
            <a:ext cx="8544910" cy="646331"/>
          </a:xfrm>
          <a:prstGeom prst="rect">
            <a:avLst/>
          </a:prstGeom>
          <a:noFill/>
        </p:spPr>
        <p:txBody>
          <a:bodyPr wrap="square">
            <a:spAutoFit/>
          </a:bodyPr>
          <a:lstStyle/>
          <a:p>
            <a:r>
              <a:rPr lang="en-US" sz="3600" dirty="0">
                <a:solidFill>
                  <a:schemeClr val="bg1"/>
                </a:solidFill>
                <a:effectLst/>
                <a:latin typeface="Times New Roman" panose="02020603050405020304" pitchFamily="18" charset="0"/>
                <a:ea typeface="PMingLiU" panose="02020500000000000000" pitchFamily="18" charset="-120"/>
              </a:rPr>
              <a:t> “one would like to slobber over you in heat” </a:t>
            </a:r>
            <a:endParaRPr lang="en-AU" sz="3600" dirty="0">
              <a:solidFill>
                <a:schemeClr val="bg1"/>
              </a:solidFill>
            </a:endParaRPr>
          </a:p>
        </p:txBody>
      </p:sp>
      <p:sp>
        <p:nvSpPr>
          <p:cNvPr id="19" name="TextBox 18">
            <a:extLst>
              <a:ext uri="{FF2B5EF4-FFF2-40B4-BE49-F238E27FC236}">
                <a16:creationId xmlns:a16="http://schemas.microsoft.com/office/drawing/2014/main" id="{A8CE6945-55C3-28E3-F8E5-E8E961C7E334}"/>
              </a:ext>
            </a:extLst>
          </p:cNvPr>
          <p:cNvSpPr txBox="1"/>
          <p:nvPr/>
        </p:nvSpPr>
        <p:spPr>
          <a:xfrm>
            <a:off x="7945939" y="6199681"/>
            <a:ext cx="4099035" cy="400110"/>
          </a:xfrm>
          <a:prstGeom prst="rect">
            <a:avLst/>
          </a:prstGeom>
          <a:noFill/>
        </p:spPr>
        <p:txBody>
          <a:bodyPr wrap="square">
            <a:spAutoFit/>
          </a:bodyPr>
          <a:lstStyle/>
          <a:p>
            <a:r>
              <a:rPr lang="en-US" sz="2000" dirty="0">
                <a:solidFill>
                  <a:schemeClr val="bg1"/>
                </a:solidFill>
                <a:latin typeface="Times New Roman" panose="02020603050405020304" pitchFamily="18" charset="0"/>
                <a:ea typeface="PMingLiU" panose="02020500000000000000" pitchFamily="18" charset="-120"/>
              </a:rPr>
              <a:t>Jung, </a:t>
            </a:r>
            <a:r>
              <a:rPr lang="en-US" sz="2000" i="1" dirty="0">
                <a:solidFill>
                  <a:schemeClr val="bg1"/>
                </a:solidFill>
                <a:effectLst/>
                <a:latin typeface="Times New Roman" panose="02020603050405020304" pitchFamily="18" charset="0"/>
                <a:ea typeface="PMingLiU" panose="02020500000000000000" pitchFamily="18" charset="-120"/>
              </a:rPr>
              <a:t>Black Book 2</a:t>
            </a:r>
            <a:r>
              <a:rPr lang="en-US" sz="2000" dirty="0">
                <a:solidFill>
                  <a:schemeClr val="bg1"/>
                </a:solidFill>
                <a:effectLst/>
                <a:latin typeface="Times New Roman" panose="02020603050405020304" pitchFamily="18" charset="0"/>
                <a:ea typeface="PMingLiU" panose="02020500000000000000" pitchFamily="18" charset="-120"/>
              </a:rPr>
              <a:t>, pp. 177, 179.</a:t>
            </a:r>
            <a:endParaRPr lang="en-AU" sz="2000" dirty="0">
              <a:solidFill>
                <a:schemeClr val="bg1"/>
              </a:solidFill>
            </a:endParaRPr>
          </a:p>
        </p:txBody>
      </p:sp>
      <p:sp>
        <p:nvSpPr>
          <p:cNvPr id="20" name="TextBox 19">
            <a:extLst>
              <a:ext uri="{FF2B5EF4-FFF2-40B4-BE49-F238E27FC236}">
                <a16:creationId xmlns:a16="http://schemas.microsoft.com/office/drawing/2014/main" id="{B962B0D5-8B77-BF9E-22CC-F23A5B02DF77}"/>
              </a:ext>
            </a:extLst>
          </p:cNvPr>
          <p:cNvSpPr txBox="1"/>
          <p:nvPr/>
        </p:nvSpPr>
        <p:spPr>
          <a:xfrm>
            <a:off x="589236" y="1914138"/>
            <a:ext cx="5213130" cy="646331"/>
          </a:xfrm>
          <a:prstGeom prst="rect">
            <a:avLst/>
          </a:prstGeom>
          <a:noFill/>
        </p:spPr>
        <p:txBody>
          <a:bodyPr wrap="square" rtlCol="0">
            <a:spAutoFit/>
          </a:bodyPr>
          <a:lstStyle/>
          <a:p>
            <a:r>
              <a:rPr lang="en-AU" sz="3600" dirty="0">
                <a:solidFill>
                  <a:schemeClr val="bg1"/>
                </a:solidFill>
                <a:latin typeface="Times New Roman" panose="02020603050405020304" pitchFamily="18" charset="0"/>
                <a:cs typeface="Times New Roman" panose="02020603050405020304" pitchFamily="18" charset="0"/>
              </a:rPr>
              <a:t>“(Now it gets difficult)”</a:t>
            </a:r>
          </a:p>
        </p:txBody>
      </p:sp>
    </p:spTree>
    <p:extLst>
      <p:ext uri="{BB962C8B-B14F-4D97-AF65-F5344CB8AC3E}">
        <p14:creationId xmlns:p14="http://schemas.microsoft.com/office/powerpoint/2010/main" val="2501904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DBB5CC-1B50-6256-2C3D-169D62093B14}"/>
              </a:ext>
            </a:extLst>
          </p:cNvPr>
          <p:cNvSpPr>
            <a:spLocks noGrp="1"/>
          </p:cNvSpPr>
          <p:nvPr>
            <p:ph idx="1"/>
          </p:nvPr>
        </p:nvSpPr>
        <p:spPr>
          <a:xfrm>
            <a:off x="1037896" y="1298626"/>
            <a:ext cx="9927020" cy="3257609"/>
          </a:xfrm>
          <a:noFill/>
        </p:spPr>
        <p:txBody>
          <a:bodyPr>
            <a:noAutofit/>
          </a:bodyPr>
          <a:lstStyle/>
          <a:p>
            <a:pPr marL="0" indent="0" algn="just">
              <a:buNone/>
            </a:pPr>
            <a:r>
              <a:rPr lang="en-AU" dirty="0">
                <a:solidFill>
                  <a:schemeClr val="bg1"/>
                </a:solidFill>
                <a:effectLst/>
                <a:latin typeface="Times New Roman" panose="02020603050405020304" pitchFamily="18" charset="0"/>
                <a:ea typeface="Calibri" panose="020F0502020204030204" pitchFamily="34" charset="0"/>
              </a:rPr>
              <a:t>“I see the cross </a:t>
            </a:r>
            <a:r>
              <a:rPr lang="en-AU" dirty="0">
                <a:solidFill>
                  <a:schemeClr val="bg1"/>
                </a:solidFill>
                <a:latin typeface="Times New Roman" panose="02020603050405020304" pitchFamily="18" charset="0"/>
                <a:ea typeface="Calibri" panose="020F0502020204030204" pitchFamily="34" charset="0"/>
              </a:rPr>
              <a:t>and Christ on it in his last hour and torment … </a:t>
            </a:r>
            <a:r>
              <a:rPr lang="en-AU" dirty="0">
                <a:solidFill>
                  <a:schemeClr val="bg1"/>
                </a:solidFill>
                <a:effectLst/>
                <a:latin typeface="Times New Roman" panose="02020603050405020304" pitchFamily="18" charset="0"/>
                <a:ea typeface="Calibri" panose="020F0502020204030204" pitchFamily="34" charset="0"/>
              </a:rPr>
              <a:t>I stand with outstretched arms like someone crucified, my body taught and horribly entwined by the serpent: ‘You, Salome, say that I am Christ?’ … The serpent squeezes my body in its terrible coils and the blood streams from my body, spilling down the mountainside … My feet do not touch the ground of this earth, and it is as if I were melting into air.”</a:t>
            </a:r>
          </a:p>
          <a:p>
            <a:pPr marL="0" indent="0">
              <a:buNone/>
            </a:pPr>
            <a:r>
              <a:rPr lang="en-AU" sz="3000" dirty="0">
                <a:solidFill>
                  <a:schemeClr val="bg1"/>
                </a:solidFill>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FD221FC9-15E7-C0AB-A8E1-21E135765D99}"/>
              </a:ext>
            </a:extLst>
          </p:cNvPr>
          <p:cNvSpPr txBox="1"/>
          <p:nvPr/>
        </p:nvSpPr>
        <p:spPr>
          <a:xfrm>
            <a:off x="5558855" y="4156125"/>
            <a:ext cx="5749291" cy="400110"/>
          </a:xfrm>
          <a:prstGeom prst="rect">
            <a:avLst/>
          </a:prstGeom>
          <a:noFill/>
        </p:spPr>
        <p:txBody>
          <a:bodyPr wrap="square">
            <a:spAutoFit/>
          </a:bodyPr>
          <a:lstStyle/>
          <a:p>
            <a:r>
              <a:rPr lang="en-AU" sz="2000" dirty="0">
                <a:solidFill>
                  <a:schemeClr val="bg1"/>
                </a:solidFill>
                <a:latin typeface="Times New Roman" panose="02020603050405020304" pitchFamily="18" charset="0"/>
                <a:cs typeface="Times New Roman" panose="02020603050405020304" pitchFamily="18" charset="0"/>
              </a:rPr>
              <a:t>Jung, </a:t>
            </a:r>
            <a:r>
              <a:rPr lang="en-AU" sz="2000" i="1" dirty="0">
                <a:solidFill>
                  <a:schemeClr val="bg1"/>
                </a:solidFill>
                <a:latin typeface="Times New Roman" panose="02020603050405020304" pitchFamily="18" charset="0"/>
                <a:cs typeface="Times New Roman" panose="02020603050405020304" pitchFamily="18" charset="0"/>
              </a:rPr>
              <a:t>The Red Book, Reader’s Edition</a:t>
            </a:r>
            <a:r>
              <a:rPr lang="en-AU" sz="2000" dirty="0">
                <a:solidFill>
                  <a:schemeClr val="bg1"/>
                </a:solidFill>
                <a:latin typeface="Times New Roman" panose="02020603050405020304" pitchFamily="18" charset="0"/>
                <a:cs typeface="Times New Roman" panose="02020603050405020304" pitchFamily="18" charset="0"/>
              </a:rPr>
              <a:t>, pp. 197-198</a:t>
            </a:r>
            <a:endParaRPr lang="en-AU" sz="2000" dirty="0"/>
          </a:p>
        </p:txBody>
      </p:sp>
      <p:sp>
        <p:nvSpPr>
          <p:cNvPr id="5" name="TextBox 4">
            <a:extLst>
              <a:ext uri="{FF2B5EF4-FFF2-40B4-BE49-F238E27FC236}">
                <a16:creationId xmlns:a16="http://schemas.microsoft.com/office/drawing/2014/main" id="{B2912425-ABA0-BD52-264D-5489297A859B}"/>
              </a:ext>
            </a:extLst>
          </p:cNvPr>
          <p:cNvSpPr txBox="1"/>
          <p:nvPr/>
        </p:nvSpPr>
        <p:spPr>
          <a:xfrm>
            <a:off x="1134723" y="5077599"/>
            <a:ext cx="9733367" cy="523220"/>
          </a:xfrm>
          <a:prstGeom prst="rect">
            <a:avLst/>
          </a:prstGeom>
          <a:noFill/>
        </p:spPr>
        <p:txBody>
          <a:bodyPr wrap="square" rtlCol="0">
            <a:spAutoFit/>
          </a:bodyPr>
          <a:lstStyle/>
          <a:p>
            <a:pPr algn="ctr"/>
            <a:r>
              <a:rPr lang="en-AU" sz="2800" dirty="0">
                <a:solidFill>
                  <a:schemeClr val="bg1"/>
                </a:solidFill>
                <a:latin typeface="Times New Roman" panose="02020603050405020304" pitchFamily="18" charset="0"/>
                <a:cs typeface="Times New Roman" panose="02020603050405020304" pitchFamily="18" charset="0"/>
              </a:rPr>
              <a:t>“But I am back in front of the crystal, still in the same position.”</a:t>
            </a:r>
          </a:p>
        </p:txBody>
      </p:sp>
      <p:sp>
        <p:nvSpPr>
          <p:cNvPr id="7" name="TextBox 6">
            <a:extLst>
              <a:ext uri="{FF2B5EF4-FFF2-40B4-BE49-F238E27FC236}">
                <a16:creationId xmlns:a16="http://schemas.microsoft.com/office/drawing/2014/main" id="{FD08E3B2-8426-401D-64C4-6406E77F42F1}"/>
              </a:ext>
            </a:extLst>
          </p:cNvPr>
          <p:cNvSpPr txBox="1"/>
          <p:nvPr/>
        </p:nvSpPr>
        <p:spPr>
          <a:xfrm>
            <a:off x="7533409" y="5806439"/>
            <a:ext cx="3231811" cy="400110"/>
          </a:xfrm>
          <a:prstGeom prst="rect">
            <a:avLst/>
          </a:prstGeom>
          <a:noFill/>
        </p:spPr>
        <p:txBody>
          <a:bodyPr wrap="square">
            <a:spAutoFit/>
          </a:bodyPr>
          <a:lstStyle/>
          <a:p>
            <a:r>
              <a:rPr lang="en-AU" sz="2000" dirty="0">
                <a:solidFill>
                  <a:schemeClr val="bg1"/>
                </a:solidFill>
                <a:latin typeface="Times New Roman" panose="02020603050405020304" pitchFamily="18" charset="0"/>
                <a:cs typeface="Times New Roman" panose="02020603050405020304" pitchFamily="18" charset="0"/>
              </a:rPr>
              <a:t>Jung, </a:t>
            </a:r>
            <a:r>
              <a:rPr lang="en-AU" sz="2000" i="1" dirty="0">
                <a:solidFill>
                  <a:schemeClr val="bg1"/>
                </a:solidFill>
                <a:latin typeface="Times New Roman" panose="02020603050405020304" pitchFamily="18" charset="0"/>
                <a:cs typeface="Times New Roman" panose="02020603050405020304" pitchFamily="18" charset="0"/>
              </a:rPr>
              <a:t>Black Book 2</a:t>
            </a:r>
            <a:r>
              <a:rPr lang="en-AU" sz="2000" dirty="0">
                <a:solidFill>
                  <a:schemeClr val="bg1"/>
                </a:solidFill>
                <a:latin typeface="Times New Roman" panose="02020603050405020304" pitchFamily="18" charset="0"/>
                <a:cs typeface="Times New Roman" panose="02020603050405020304" pitchFamily="18" charset="0"/>
              </a:rPr>
              <a:t>, pp. 196</a:t>
            </a:r>
            <a:endParaRPr lang="en-AU" sz="2000" dirty="0"/>
          </a:p>
        </p:txBody>
      </p:sp>
    </p:spTree>
    <p:extLst>
      <p:ext uri="{BB962C8B-B14F-4D97-AF65-F5344CB8AC3E}">
        <p14:creationId xmlns:p14="http://schemas.microsoft.com/office/powerpoint/2010/main" val="22629799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1984</TotalTime>
  <Words>2116</Words>
  <Application>Microsoft Office PowerPoint</Application>
  <PresentationFormat>Widescreen</PresentationFormat>
  <Paragraphs>117</Paragraphs>
  <Slides>22</Slides>
  <Notes>8</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SMART Ritual Abuse and Mind Control Online Conference August 10-11, 2024  </vt:lpstr>
      <vt:lpstr>C. G. Jung (1875-1961)</vt:lpstr>
      <vt:lpstr>The overall thesis of my 2018 study, Answer to Jung: Making Sense of The Red Book, is that all of Jung’s fantasies are remarkably similar to some of the Masonic rites used in Switzerland during Jung’s childhood and youth, although they appear to be distorted or abusive versions.  </vt:lpstr>
      <vt:lpstr>C. G. JUNG’S FAMILY BACKGROUND Paternal grandfather, Carl Gustav Jung (1794-1864) – an ardent Freemason and a Grand Master of the Grand Lodge Alpina of Switzerland.   An uncle, Ernst Karl Jung (1841-1920) – also a Grand Master of this Grand Lodge.  </vt:lpstr>
      <vt:lpstr>“Only in the first hour of the night can I become human, while the male dove is busy with the twelve dead.”           Jung, Black Book 2, p. 156   </vt:lpstr>
      <vt:lpstr>PowerPoint Presentation</vt:lpstr>
      <vt:lpstr>PowerPoint Presentation</vt:lpstr>
      <vt:lpstr>PowerPoint Presentation</vt:lpstr>
      <vt:lpstr>PowerPoint Presentation</vt:lpstr>
      <vt:lpstr>“All this is Mithraic symbolism from beginning to end.”</vt:lpstr>
      <vt:lpstr>PowerPoint Presentation</vt:lpstr>
      <vt:lpstr>PowerPoint Presentation</vt:lpstr>
      <vt:lpstr>“As a psychiatrist I became worried, wondering if I was not on the way  to ‘doing a schizophrenia’. ”        Jung, The Red Book, Reader’s Edition, p. 28 </vt:lpstr>
      <vt:lpstr>  “Once I adored you, then I loved you, now you threaten to become contemptuous to me. You seem to me dull ... you blabber only to yourself, and go round in circles.”         Jung, Black Book 5, pp. 210–211 </vt:lpstr>
      <vt:lpstr>Perpetrator Introjects</vt:lpstr>
      <vt:lpstr>  Brain discoveries relevant to trauma, memory  and introjection </vt:lpstr>
      <vt:lpstr>Introjection from a literary perspective</vt:lpstr>
      <vt:lpstr>Jung’s key inner characters/alters and minor ones</vt:lpstr>
      <vt:lpstr>“I warned you about magic.  Devilish stuff gets into you.”        Jung, Black Book 6, p. 263</vt:lpstr>
      <vt:lpstr>“But what is my calling? The new religion and its proclamation.”          Jung, BB 7, p. 211  </vt:lpstr>
      <vt:lpstr>   “I have … prepared all of the instruments of the torture chamber for you, if it should ever occur to you again to be sensitive.”          Jung, Black Book  5, p. 223  </vt:lpstr>
      <vt:lpstr>“Like a stray child you stand pitifully among the mighty, who hold the threads of your life. You cry for help and attach yourself to the first person that comes your way. Perhaps he can advise you, perhaps he knows the thought that you do not have, and which all things have sucked out of you.”                    Jung, The Red Book, Reader’s Edition, p. 260.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Ritual Abuse and Mind Control Online Conference August 10-11, 2024  </dc:title>
  <dc:creator>Lynn Brunet</dc:creator>
  <cp:lastModifiedBy>Lynn Brunet</cp:lastModifiedBy>
  <cp:revision>52</cp:revision>
  <dcterms:created xsi:type="dcterms:W3CDTF">2024-06-27T01:15:08Z</dcterms:created>
  <dcterms:modified xsi:type="dcterms:W3CDTF">2024-08-05T01:57:46Z</dcterms:modified>
</cp:coreProperties>
</file>